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63" r:id="rId5"/>
    <p:sldId id="266" r:id="rId6"/>
    <p:sldId id="267" r:id="rId7"/>
    <p:sldId id="268" r:id="rId8"/>
    <p:sldId id="269" r:id="rId9"/>
    <p:sldId id="265" r:id="rId10"/>
    <p:sldId id="264" r:id="rId11"/>
    <p:sldId id="262" r:id="rId12"/>
    <p:sldId id="261" r:id="rId13"/>
    <p:sldId id="260" r:id="rId14"/>
    <p:sldId id="259" r:id="rId15"/>
    <p:sldId id="270" r:id="rId16"/>
    <p:sldId id="271" r:id="rId17"/>
    <p:sldId id="275" r:id="rId18"/>
    <p:sldId id="276" r:id="rId19"/>
    <p:sldId id="278" r:id="rId20"/>
    <p:sldId id="284" r:id="rId21"/>
    <p:sldId id="286" r:id="rId22"/>
    <p:sldId id="288" r:id="rId23"/>
    <p:sldId id="287" r:id="rId24"/>
    <p:sldId id="289" r:id="rId25"/>
    <p:sldId id="290" r:id="rId26"/>
    <p:sldId id="291" r:id="rId27"/>
    <p:sldId id="292" r:id="rId28"/>
    <p:sldId id="294" r:id="rId29"/>
    <p:sldId id="296" r:id="rId30"/>
    <p:sldId id="295"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2224F-2E8C-47E2-80AB-3C38DBAB99DA}" type="datetimeFigureOut">
              <a:rPr lang="nl-NL" smtClean="0"/>
              <a:pPr/>
              <a:t>21-8-2023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253A1-D57C-42FC-97E9-A771A245F924}"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B5E8FAD8-A898-4F9B-8D46-D8751E35F86A}" type="datetime1">
              <a:rPr lang="nl-NL" smtClean="0"/>
              <a:pPr/>
              <a:t>21-8-2023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CF8E41-38B9-4256-AADE-EE020A021CB1}" type="slidenum">
              <a:rPr lang="nl-NL" smtClean="0"/>
              <a:pPr/>
              <a:t>‹nr.›</a:t>
            </a:fld>
            <a:endParaRPr lang="nl-NL"/>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24D82CD-634A-4D9C-BC0C-AD25A55393FA}" type="datetime1">
              <a:rPr lang="nl-NL" smtClean="0"/>
              <a:pPr/>
              <a:t>21-8-2023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CF8E41-38B9-4256-AADE-EE020A021CB1}" type="slidenum">
              <a:rPr lang="nl-NL" smtClean="0"/>
              <a:pPr/>
              <a:t>‹nr.›</a:t>
            </a:fld>
            <a:endParaRPr lang="nl-NL"/>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A68AB76-BF54-4961-A0B3-19C0B84532AF}" type="datetime1">
              <a:rPr lang="nl-NL" smtClean="0"/>
              <a:pPr/>
              <a:t>21-8-2023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CF8E41-38B9-4256-AADE-EE020A021CB1}" type="slidenum">
              <a:rPr lang="nl-NL" smtClean="0"/>
              <a:pPr/>
              <a:t>‹nr.›</a:t>
            </a:fld>
            <a:endParaRPr lang="nl-NL"/>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5666C69-C689-4AE6-B2DA-09A848D2D02C}" type="datetime1">
              <a:rPr lang="nl-NL" smtClean="0"/>
              <a:pPr/>
              <a:t>21-8-2023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CF8E41-38B9-4256-AADE-EE020A021CB1}" type="slidenum">
              <a:rPr lang="nl-NL" smtClean="0"/>
              <a:pPr/>
              <a:t>‹nr.›</a:t>
            </a:fld>
            <a:endParaRPr lang="nl-NL"/>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D932DD-6A99-4B15-B87C-326DBC95733C}" type="datetime1">
              <a:rPr lang="nl-NL" smtClean="0"/>
              <a:pPr/>
              <a:t>21-8-2023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CF8E41-38B9-4256-AADE-EE020A021CB1}" type="slidenum">
              <a:rPr lang="nl-NL" smtClean="0"/>
              <a:pPr/>
              <a:t>‹nr.›</a:t>
            </a:fld>
            <a:endParaRPr lang="nl-NL"/>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A74266F-829B-4DB5-8970-BF058D0E4CEA}" type="datetime1">
              <a:rPr lang="nl-NL" smtClean="0"/>
              <a:pPr/>
              <a:t>21-8-2023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CF8E41-38B9-4256-AADE-EE020A021CB1}" type="slidenum">
              <a:rPr lang="nl-NL" smtClean="0"/>
              <a:pPr/>
              <a:t>‹nr.›</a:t>
            </a:fld>
            <a:endParaRPr lang="nl-NL"/>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10085EE-3B6F-410D-AF6D-A9128273E507}" type="datetime1">
              <a:rPr lang="nl-NL" smtClean="0"/>
              <a:pPr/>
              <a:t>21-8-2023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7CF8E41-38B9-4256-AADE-EE020A021CB1}" type="slidenum">
              <a:rPr lang="nl-NL" smtClean="0"/>
              <a:pPr/>
              <a:t>‹nr.›</a:t>
            </a:fld>
            <a:endParaRPr lang="nl-NL"/>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7CF8E41-38B9-4256-AADE-EE020A021CB1}" type="slidenum">
              <a:rPr lang="nl-NL" smtClean="0"/>
              <a:pPr/>
              <a:t>‹nr.›</a:t>
            </a:fld>
            <a:endParaRPr lang="nl-NL"/>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63FA60-692C-40DF-A349-7F3CB2AEA8B8}" type="datetime1">
              <a:rPr lang="nl-NL" smtClean="0"/>
              <a:pPr/>
              <a:t>21-8-2023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‹nr.›</a:t>
            </a:fld>
            <a:endParaRPr lang="nl-NL"/>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3DB76AD-F05D-43AA-9369-274E61941147}" type="datetime1">
              <a:rPr lang="nl-NL" smtClean="0"/>
              <a:pPr/>
              <a:t>21-8-2023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CF8E41-38B9-4256-AADE-EE020A021CB1}" type="slidenum">
              <a:rPr lang="nl-NL" smtClean="0"/>
              <a:pPr/>
              <a:t>‹nr.›</a:t>
            </a:fld>
            <a:endParaRPr lang="nl-NL"/>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B48C7F2-5516-40FE-8B18-94125A6F6CF0}" type="datetime1">
              <a:rPr lang="nl-NL" smtClean="0"/>
              <a:pPr/>
              <a:t>21-8-2023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CF8E41-38B9-4256-AADE-EE020A021CB1}" type="slidenum">
              <a:rPr lang="nl-NL" smtClean="0"/>
              <a:pPr/>
              <a:t>‹nr.›</a:t>
            </a:fld>
            <a:endParaRPr lang="nl-NL"/>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6A291-B54C-4709-B402-0FBC8046FEA8}" type="datetime1">
              <a:rPr lang="nl-NL" smtClean="0"/>
              <a:pPr/>
              <a:t>21-8-2023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F8E41-38B9-4256-AADE-EE020A021CB1}"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nl.wikipedia.org/wiki/Blijdorpse_polder" TargetMode="External"/><Relationship Id="rId13" Type="http://schemas.openxmlformats.org/officeDocument/2006/relationships/hyperlink" Target="https://nl.wikipedia.org/wiki/Geschiedenis_van_Overschie" TargetMode="External"/><Relationship Id="rId1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hyperlink" Target="https://nl.wikipedia.org/wiki/Ambachtsheerlijkheid" TargetMode="External"/><Relationship Id="rId12" Type="http://schemas.openxmlformats.org/officeDocument/2006/relationships/hyperlink" Target="https://nl.wikipedia.org/wiki/Bergpolder" TargetMode="External"/><Relationship Id="rId17" Type="http://schemas.openxmlformats.org/officeDocument/2006/relationships/image" Target="../media/image6.jpeg"/><Relationship Id="rId2" Type="http://schemas.openxmlformats.org/officeDocument/2006/relationships/slideLayout" Target="../slideLayouts/slideLayout1.xml"/><Relationship Id="rId16" Type="http://schemas.openxmlformats.org/officeDocument/2006/relationships/image" Target="../media/image5.jpeg"/><Relationship Id="rId1" Type="http://schemas.openxmlformats.org/officeDocument/2006/relationships/audio" Target="file:///C:\Users\marin\Music\diverse%20muziek%20holl%20engels\Ben%20je%20in%20Rotterdam%20geboren.mp3" TargetMode="External"/><Relationship Id="rId6" Type="http://schemas.openxmlformats.org/officeDocument/2006/relationships/hyperlink" Target="https://nl.wikipedia.org/wiki/1870" TargetMode="External"/><Relationship Id="rId11" Type="http://schemas.openxmlformats.org/officeDocument/2006/relationships/hyperlink" Target="https://nl.wikipedia.org/wiki/1344" TargetMode="External"/><Relationship Id="rId5" Type="http://schemas.openxmlformats.org/officeDocument/2006/relationships/hyperlink" Target="https://nl.wikipedia.org/wiki/Oude_Noorden" TargetMode="External"/><Relationship Id="rId15" Type="http://schemas.openxmlformats.org/officeDocument/2006/relationships/image" Target="../media/image4.jpeg"/><Relationship Id="rId10" Type="http://schemas.openxmlformats.org/officeDocument/2006/relationships/hyperlink" Target="https://nl.wikipedia.org/wiki/Rotterdamse_Schie" TargetMode="External"/><Relationship Id="rId4" Type="http://schemas.openxmlformats.org/officeDocument/2006/relationships/image" Target="../media/image2.jpeg"/><Relationship Id="rId9" Type="http://schemas.openxmlformats.org/officeDocument/2006/relationships/hyperlink" Target="https://nl.wikipedia.org/wiki/1150" TargetMode="External"/><Relationship Id="rId1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6" name="Afbeelding 5" descr="031a.jpg"/>
          <p:cNvPicPr>
            <a:picLocks noChangeAspect="1"/>
          </p:cNvPicPr>
          <p:nvPr/>
        </p:nvPicPr>
        <p:blipFill>
          <a:blip r:embed="rId3"/>
          <a:stretch>
            <a:fillRect/>
          </a:stretch>
        </p:blipFill>
        <p:spPr>
          <a:xfrm>
            <a:off x="0" y="0"/>
            <a:ext cx="9144000" cy="6858000"/>
          </a:xfrm>
          <a:prstGeom prst="rect">
            <a:avLst/>
          </a:prstGeom>
        </p:spPr>
      </p:pic>
      <p:sp>
        <p:nvSpPr>
          <p:cNvPr id="8" name="Tekstvak 7"/>
          <p:cNvSpPr txBox="1"/>
          <p:nvPr/>
        </p:nvSpPr>
        <p:spPr>
          <a:xfrm>
            <a:off x="142844" y="214290"/>
            <a:ext cx="3143272" cy="400110"/>
          </a:xfrm>
          <a:custGeom>
            <a:avLst/>
            <a:gdLst>
              <a:gd name="connsiteX0" fmla="*/ 0 w 3143272"/>
              <a:gd name="connsiteY0" fmla="*/ 0 h 369332"/>
              <a:gd name="connsiteX1" fmla="*/ 3143272 w 3143272"/>
              <a:gd name="connsiteY1" fmla="*/ 0 h 369332"/>
              <a:gd name="connsiteX2" fmla="*/ 3143272 w 3143272"/>
              <a:gd name="connsiteY2" fmla="*/ 369332 h 369332"/>
              <a:gd name="connsiteX3" fmla="*/ 0 w 3143272"/>
              <a:gd name="connsiteY3" fmla="*/ 369332 h 369332"/>
              <a:gd name="connsiteX4" fmla="*/ 0 w 314327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72" h="369332">
                <a:moveTo>
                  <a:pt x="0" y="0"/>
                </a:moveTo>
                <a:lnTo>
                  <a:pt x="3143272" y="0"/>
                </a:lnTo>
                <a:lnTo>
                  <a:pt x="3143272" y="369332"/>
                </a:lnTo>
                <a:lnTo>
                  <a:pt x="0" y="369332"/>
                </a:lnTo>
                <a:lnTo>
                  <a:pt x="0" y="0"/>
                </a:lnTo>
                <a:close/>
              </a:path>
            </a:pathLst>
          </a:cu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2000" b="1" dirty="0" smtClean="0"/>
              <a:t>Rotterdam vervlogen jaren</a:t>
            </a:r>
            <a:endParaRPr lang="nl-NL" sz="2000" b="1" dirty="0"/>
          </a:p>
        </p:txBody>
      </p:sp>
      <p:sp>
        <p:nvSpPr>
          <p:cNvPr id="9" name="Tekstvak 8"/>
          <p:cNvSpPr txBox="1"/>
          <p:nvPr/>
        </p:nvSpPr>
        <p:spPr>
          <a:xfrm>
            <a:off x="5715008" y="285728"/>
            <a:ext cx="2714644" cy="369332"/>
          </a:xfrm>
          <a:prstGeom prst="rect">
            <a:avLst/>
          </a:prstGeom>
          <a:solidFill>
            <a:schemeClr val="bg2"/>
          </a:solidFill>
        </p:spPr>
        <p:txBody>
          <a:bodyPr wrap="square" rtlCol="0">
            <a:spAutoFit/>
          </a:bodyPr>
          <a:lstStyle/>
          <a:p>
            <a:pPr algn="ctr"/>
            <a:r>
              <a:rPr lang="nl-NL" b="1" dirty="0" smtClean="0"/>
              <a:t>HET OUDE NOORDEN</a:t>
            </a:r>
            <a:endParaRPr lang="nl-NL" b="1" dirty="0"/>
          </a:p>
        </p:txBody>
      </p:sp>
      <p:pic>
        <p:nvPicPr>
          <p:cNvPr id="10" name="Afbeelding 9" descr="rinus.jpg"/>
          <p:cNvPicPr>
            <a:picLocks noChangeAspect="1"/>
          </p:cNvPicPr>
          <p:nvPr/>
        </p:nvPicPr>
        <p:blipFill>
          <a:blip r:embed="rId4"/>
          <a:stretch>
            <a:fillRect/>
          </a:stretch>
        </p:blipFill>
        <p:spPr>
          <a:xfrm>
            <a:off x="3643306" y="142852"/>
            <a:ext cx="1785950" cy="2000264"/>
          </a:xfrm>
          <a:prstGeom prst="rect">
            <a:avLst/>
          </a:prstGeom>
          <a:ln>
            <a:noFill/>
          </a:ln>
          <a:effectLst>
            <a:outerShdw blurRad="190500" algn="tl" rotWithShape="0">
              <a:srgbClr val="000000">
                <a:alpha val="70000"/>
              </a:srgbClr>
            </a:outerShdw>
          </a:effectLst>
        </p:spPr>
      </p:pic>
      <p:sp>
        <p:nvSpPr>
          <p:cNvPr id="11" name="Tekstvak 10"/>
          <p:cNvSpPr txBox="1"/>
          <p:nvPr/>
        </p:nvSpPr>
        <p:spPr>
          <a:xfrm>
            <a:off x="2643174" y="2357430"/>
            <a:ext cx="3714776" cy="3308598"/>
          </a:xfrm>
          <a:prstGeom prst="rect">
            <a:avLst/>
          </a:prstGeom>
          <a:noFill/>
        </p:spPr>
        <p:txBody>
          <a:bodyPr wrap="square" rtlCol="0">
            <a:spAutoFit/>
          </a:bodyPr>
          <a:lstStyle/>
          <a:p>
            <a:r>
              <a:rPr lang="nl-NL" sz="1100" b="1" dirty="0">
                <a:solidFill>
                  <a:schemeClr val="bg1"/>
                </a:solidFill>
                <a:latin typeface="Arial Unicode MS" pitchFamily="34" charset="-128"/>
                <a:ea typeface="Arial Unicode MS" pitchFamily="34" charset="-128"/>
                <a:cs typeface="Arial Unicode MS" pitchFamily="34" charset="-128"/>
              </a:rPr>
              <a:t>Het oudste deel van </a:t>
            </a:r>
            <a:r>
              <a:rPr lang="nl-NL" sz="1100" b="1" dirty="0" err="1">
                <a:solidFill>
                  <a:schemeClr val="bg1"/>
                </a:solidFill>
                <a:latin typeface="Arial Unicode MS" pitchFamily="34" charset="-128"/>
                <a:ea typeface="Arial Unicode MS" pitchFamily="34" charset="-128"/>
                <a:cs typeface="Arial Unicode MS" pitchFamily="34" charset="-128"/>
              </a:rPr>
              <a:t>Rotterdam-Noord</a:t>
            </a:r>
            <a:r>
              <a:rPr lang="nl-NL" sz="1100" b="1" dirty="0">
                <a:solidFill>
                  <a:schemeClr val="bg1"/>
                </a:solidFill>
                <a:latin typeface="Arial Unicode MS" pitchFamily="34" charset="-128"/>
                <a:ea typeface="Arial Unicode MS" pitchFamily="34" charset="-128"/>
                <a:cs typeface="Arial Unicode MS" pitchFamily="34" charset="-128"/>
              </a:rPr>
              <a:t> dat als woonwijk voor Rotterdam is opgezet is het </a:t>
            </a:r>
            <a:r>
              <a:rPr lang="nl-NL" sz="1100" b="1" dirty="0">
                <a:solidFill>
                  <a:schemeClr val="bg1"/>
                </a:solidFill>
                <a:latin typeface="Arial Unicode MS" pitchFamily="34" charset="-128"/>
                <a:ea typeface="Arial Unicode MS" pitchFamily="34" charset="-128"/>
                <a:cs typeface="Arial Unicode MS" pitchFamily="34" charset="-128"/>
                <a:hlinkClick r:id="rId5"/>
              </a:rPr>
              <a:t>Oude Noorden</a:t>
            </a:r>
            <a:r>
              <a:rPr lang="nl-NL" sz="1100" b="1" dirty="0">
                <a:solidFill>
                  <a:schemeClr val="bg1"/>
                </a:solidFill>
                <a:latin typeface="Arial Unicode MS" pitchFamily="34" charset="-128"/>
                <a:ea typeface="Arial Unicode MS" pitchFamily="34" charset="-128"/>
                <a:cs typeface="Arial Unicode MS" pitchFamily="34" charset="-128"/>
              </a:rPr>
              <a:t>, dat in </a:t>
            </a:r>
            <a:r>
              <a:rPr lang="nl-NL" sz="1100" b="1" dirty="0">
                <a:solidFill>
                  <a:schemeClr val="bg1"/>
                </a:solidFill>
                <a:latin typeface="Arial Unicode MS" pitchFamily="34" charset="-128"/>
                <a:ea typeface="Arial Unicode MS" pitchFamily="34" charset="-128"/>
                <a:cs typeface="Arial Unicode MS" pitchFamily="34" charset="-128"/>
                <a:hlinkClick r:id="rId6" tooltip="1870"/>
              </a:rPr>
              <a:t>1870</a:t>
            </a:r>
            <a:r>
              <a:rPr lang="nl-NL" sz="1100" b="1" dirty="0">
                <a:solidFill>
                  <a:schemeClr val="bg1"/>
                </a:solidFill>
                <a:latin typeface="Arial Unicode MS" pitchFamily="34" charset="-128"/>
                <a:ea typeface="Arial Unicode MS" pitchFamily="34" charset="-128"/>
                <a:cs typeface="Arial Unicode MS" pitchFamily="34" charset="-128"/>
              </a:rPr>
              <a:t> werd gebouwd. Het Oude Noorden behoorde tot de negentiende eeuw tot de </a:t>
            </a:r>
            <a:r>
              <a:rPr lang="nl-NL" sz="1100" b="1" dirty="0">
                <a:solidFill>
                  <a:schemeClr val="bg1"/>
                </a:solidFill>
                <a:latin typeface="Arial Unicode MS" pitchFamily="34" charset="-128"/>
                <a:ea typeface="Arial Unicode MS" pitchFamily="34" charset="-128"/>
                <a:cs typeface="Arial Unicode MS" pitchFamily="34" charset="-128"/>
                <a:hlinkClick r:id="rId7" tooltip="Ambachtsheerlijkheid"/>
              </a:rPr>
              <a:t>ambachtsheerlijkheid</a:t>
            </a:r>
            <a:r>
              <a:rPr lang="nl-NL" sz="1100" b="1" dirty="0">
                <a:solidFill>
                  <a:schemeClr val="bg1"/>
                </a:solidFill>
                <a:latin typeface="Arial Unicode MS" pitchFamily="34" charset="-128"/>
                <a:ea typeface="Arial Unicode MS" pitchFamily="34" charset="-128"/>
                <a:cs typeface="Arial Unicode MS" pitchFamily="34" charset="-128"/>
              </a:rPr>
              <a:t> </a:t>
            </a:r>
            <a:r>
              <a:rPr lang="nl-NL" sz="1100" b="1" dirty="0" err="1">
                <a:solidFill>
                  <a:schemeClr val="bg1"/>
                </a:solidFill>
                <a:latin typeface="Arial Unicode MS" pitchFamily="34" charset="-128"/>
                <a:ea typeface="Arial Unicode MS" pitchFamily="34" charset="-128"/>
                <a:cs typeface="Arial Unicode MS" pitchFamily="34" charset="-128"/>
              </a:rPr>
              <a:t>Blommersdijk</a:t>
            </a:r>
            <a:r>
              <a:rPr lang="nl-NL" sz="1100" b="1" dirty="0">
                <a:solidFill>
                  <a:schemeClr val="bg1"/>
                </a:solidFill>
                <a:latin typeface="Arial Unicode MS" pitchFamily="34" charset="-128"/>
                <a:ea typeface="Arial Unicode MS" pitchFamily="34" charset="-128"/>
                <a:cs typeface="Arial Unicode MS" pitchFamily="34" charset="-128"/>
              </a:rPr>
              <a:t>. Het is een typische woonwijk die bestemd was om de overvolle binnenstad van Rotterdam te ontlasten. Van dit district bestaat er nog steeds veel architectuur van nog voor de Eerste en Tweede Wereldoorlog. De </a:t>
            </a:r>
            <a:r>
              <a:rPr lang="nl-NL" sz="1100" b="1" dirty="0" err="1">
                <a:solidFill>
                  <a:schemeClr val="bg1"/>
                </a:solidFill>
                <a:latin typeface="Arial Unicode MS" pitchFamily="34" charset="-128"/>
                <a:ea typeface="Arial Unicode MS" pitchFamily="34" charset="-128"/>
                <a:cs typeface="Arial Unicode MS" pitchFamily="34" charset="-128"/>
                <a:hlinkClick r:id="rId8" tooltip="Blijdorpse polder"/>
              </a:rPr>
              <a:t>Blijdorpse</a:t>
            </a:r>
            <a:r>
              <a:rPr lang="nl-NL" sz="1100" b="1" dirty="0">
                <a:solidFill>
                  <a:schemeClr val="bg1"/>
                </a:solidFill>
                <a:latin typeface="Arial Unicode MS" pitchFamily="34" charset="-128"/>
                <a:ea typeface="Arial Unicode MS" pitchFamily="34" charset="-128"/>
                <a:cs typeface="Arial Unicode MS" pitchFamily="34" charset="-128"/>
                <a:hlinkClick r:id="rId8" tooltip="Blijdorpse polder"/>
              </a:rPr>
              <a:t> polder</a:t>
            </a:r>
            <a:r>
              <a:rPr lang="nl-NL" sz="1100" b="1" dirty="0">
                <a:solidFill>
                  <a:schemeClr val="bg1"/>
                </a:solidFill>
                <a:latin typeface="Arial Unicode MS" pitchFamily="34" charset="-128"/>
                <a:ea typeface="Arial Unicode MS" pitchFamily="34" charset="-128"/>
                <a:cs typeface="Arial Unicode MS" pitchFamily="34" charset="-128"/>
              </a:rPr>
              <a:t> was tot </a:t>
            </a:r>
            <a:r>
              <a:rPr lang="nl-NL" sz="1100" b="1" dirty="0">
                <a:solidFill>
                  <a:schemeClr val="bg1"/>
                </a:solidFill>
                <a:latin typeface="Arial Unicode MS" pitchFamily="34" charset="-128"/>
                <a:ea typeface="Arial Unicode MS" pitchFamily="34" charset="-128"/>
                <a:cs typeface="Arial Unicode MS" pitchFamily="34" charset="-128"/>
                <a:hlinkClick r:id="rId9" tooltip="1150"/>
              </a:rPr>
              <a:t>1150</a:t>
            </a:r>
            <a:r>
              <a:rPr lang="nl-NL" sz="1100" b="1" dirty="0">
                <a:solidFill>
                  <a:schemeClr val="bg1"/>
                </a:solidFill>
                <a:latin typeface="Arial Unicode MS" pitchFamily="34" charset="-128"/>
                <a:ea typeface="Arial Unicode MS" pitchFamily="34" charset="-128"/>
                <a:cs typeface="Arial Unicode MS" pitchFamily="34" charset="-128"/>
              </a:rPr>
              <a:t> veelal een veenachtige gebied en was grotendeels onbewoond en deels nog buitendijks, waardoor regelmatig overstromingen plaatsvonden. Door het graven van de </a:t>
            </a:r>
            <a:r>
              <a:rPr lang="nl-NL" sz="1100" b="1" dirty="0">
                <a:solidFill>
                  <a:schemeClr val="bg1"/>
                </a:solidFill>
                <a:latin typeface="Arial Unicode MS" pitchFamily="34" charset="-128"/>
                <a:ea typeface="Arial Unicode MS" pitchFamily="34" charset="-128"/>
                <a:cs typeface="Arial Unicode MS" pitchFamily="34" charset="-128"/>
                <a:hlinkClick r:id="rId10" tooltip="Rotterdamse Schie"/>
              </a:rPr>
              <a:t>Rotterdamse </a:t>
            </a:r>
            <a:r>
              <a:rPr lang="nl-NL" sz="1100" b="1" dirty="0" err="1">
                <a:solidFill>
                  <a:schemeClr val="bg1"/>
                </a:solidFill>
                <a:latin typeface="Arial Unicode MS" pitchFamily="34" charset="-128"/>
                <a:ea typeface="Arial Unicode MS" pitchFamily="34" charset="-128"/>
                <a:cs typeface="Arial Unicode MS" pitchFamily="34" charset="-128"/>
                <a:hlinkClick r:id="rId10" tooltip="Rotterdamse Schie"/>
              </a:rPr>
              <a:t>Schie</a:t>
            </a:r>
            <a:r>
              <a:rPr lang="nl-NL" sz="1100" b="1" dirty="0">
                <a:solidFill>
                  <a:schemeClr val="bg1"/>
                </a:solidFill>
                <a:latin typeface="Arial Unicode MS" pitchFamily="34" charset="-128"/>
                <a:ea typeface="Arial Unicode MS" pitchFamily="34" charset="-128"/>
                <a:cs typeface="Arial Unicode MS" pitchFamily="34" charset="-128"/>
              </a:rPr>
              <a:t> in </a:t>
            </a:r>
            <a:r>
              <a:rPr lang="nl-NL" sz="1100" b="1" dirty="0">
                <a:solidFill>
                  <a:schemeClr val="bg1"/>
                </a:solidFill>
                <a:latin typeface="Arial Unicode MS" pitchFamily="34" charset="-128"/>
                <a:ea typeface="Arial Unicode MS" pitchFamily="34" charset="-128"/>
                <a:cs typeface="Arial Unicode MS" pitchFamily="34" charset="-128"/>
                <a:hlinkClick r:id="rId11" tooltip="1344"/>
              </a:rPr>
              <a:t>1344</a:t>
            </a:r>
            <a:r>
              <a:rPr lang="nl-NL" sz="1100" b="1" dirty="0">
                <a:solidFill>
                  <a:schemeClr val="bg1"/>
                </a:solidFill>
                <a:latin typeface="Arial Unicode MS" pitchFamily="34" charset="-128"/>
                <a:ea typeface="Arial Unicode MS" pitchFamily="34" charset="-128"/>
                <a:cs typeface="Arial Unicode MS" pitchFamily="34" charset="-128"/>
              </a:rPr>
              <a:t> ontstonden er twee polders: de </a:t>
            </a:r>
            <a:r>
              <a:rPr lang="nl-NL" sz="1100" b="1" dirty="0" err="1">
                <a:solidFill>
                  <a:schemeClr val="bg1"/>
                </a:solidFill>
                <a:latin typeface="Arial Unicode MS" pitchFamily="34" charset="-128"/>
                <a:ea typeface="Arial Unicode MS" pitchFamily="34" charset="-128"/>
                <a:cs typeface="Arial Unicode MS" pitchFamily="34" charset="-128"/>
              </a:rPr>
              <a:t>Blijdorpse</a:t>
            </a:r>
            <a:r>
              <a:rPr lang="nl-NL" sz="1100" b="1" dirty="0">
                <a:solidFill>
                  <a:schemeClr val="bg1"/>
                </a:solidFill>
                <a:latin typeface="Arial Unicode MS" pitchFamily="34" charset="-128"/>
                <a:ea typeface="Arial Unicode MS" pitchFamily="34" charset="-128"/>
                <a:cs typeface="Arial Unicode MS" pitchFamily="34" charset="-128"/>
              </a:rPr>
              <a:t> polder en de </a:t>
            </a:r>
            <a:r>
              <a:rPr lang="nl-NL" sz="1100" b="1" dirty="0">
                <a:solidFill>
                  <a:schemeClr val="bg1"/>
                </a:solidFill>
                <a:latin typeface="Arial Unicode MS" pitchFamily="34" charset="-128"/>
                <a:ea typeface="Arial Unicode MS" pitchFamily="34" charset="-128"/>
                <a:cs typeface="Arial Unicode MS" pitchFamily="34" charset="-128"/>
                <a:hlinkClick r:id="rId12" tooltip="Bergpolder"/>
              </a:rPr>
              <a:t>Bergpolder</a:t>
            </a:r>
            <a:r>
              <a:rPr lang="nl-NL" sz="1100" b="1" dirty="0">
                <a:solidFill>
                  <a:schemeClr val="bg1"/>
                </a:solidFill>
                <a:latin typeface="Arial Unicode MS" pitchFamily="34" charset="-128"/>
                <a:ea typeface="Arial Unicode MS" pitchFamily="34" charset="-128"/>
                <a:cs typeface="Arial Unicode MS" pitchFamily="34" charset="-128"/>
              </a:rPr>
              <a:t>. De Rotterdamse </a:t>
            </a:r>
            <a:r>
              <a:rPr lang="nl-NL" sz="1100" b="1" dirty="0" err="1">
                <a:solidFill>
                  <a:schemeClr val="bg1"/>
                </a:solidFill>
                <a:latin typeface="Arial Unicode MS" pitchFamily="34" charset="-128"/>
                <a:ea typeface="Arial Unicode MS" pitchFamily="34" charset="-128"/>
                <a:cs typeface="Arial Unicode MS" pitchFamily="34" charset="-128"/>
              </a:rPr>
              <a:t>Schie</a:t>
            </a:r>
            <a:r>
              <a:rPr lang="nl-NL" sz="1100" b="1" dirty="0">
                <a:solidFill>
                  <a:schemeClr val="bg1"/>
                </a:solidFill>
                <a:latin typeface="Arial Unicode MS" pitchFamily="34" charset="-128"/>
                <a:ea typeface="Arial Unicode MS" pitchFamily="34" charset="-128"/>
                <a:cs typeface="Arial Unicode MS" pitchFamily="34" charset="-128"/>
              </a:rPr>
              <a:t> liep waar nu de Stadhoudersweg en de </a:t>
            </a:r>
            <a:r>
              <a:rPr lang="nl-NL" sz="1100" b="1" dirty="0" err="1">
                <a:solidFill>
                  <a:schemeClr val="bg1"/>
                </a:solidFill>
                <a:latin typeface="Arial Unicode MS" pitchFamily="34" charset="-128"/>
                <a:ea typeface="Arial Unicode MS" pitchFamily="34" charset="-128"/>
                <a:cs typeface="Arial Unicode MS" pitchFamily="34" charset="-128"/>
              </a:rPr>
              <a:t>Schiekade</a:t>
            </a:r>
            <a:r>
              <a:rPr lang="nl-NL" sz="1100" b="1" dirty="0">
                <a:solidFill>
                  <a:schemeClr val="bg1"/>
                </a:solidFill>
                <a:latin typeface="Arial Unicode MS" pitchFamily="34" charset="-128"/>
                <a:ea typeface="Arial Unicode MS" pitchFamily="34" charset="-128"/>
                <a:cs typeface="Arial Unicode MS" pitchFamily="34" charset="-128"/>
              </a:rPr>
              <a:t> lopen. Het gebied maakte deel uit van de zelfstandige gemeente </a:t>
            </a:r>
            <a:r>
              <a:rPr lang="nl-NL" sz="1100" b="1" dirty="0" err="1">
                <a:solidFill>
                  <a:schemeClr val="bg1"/>
                </a:solidFill>
                <a:latin typeface="Arial Unicode MS" pitchFamily="34" charset="-128"/>
                <a:ea typeface="Arial Unicode MS" pitchFamily="34" charset="-128"/>
                <a:cs typeface="Arial Unicode MS" pitchFamily="34" charset="-128"/>
                <a:hlinkClick r:id="rId13" tooltip="Geschiedenis van Overschie"/>
              </a:rPr>
              <a:t>Overschie</a:t>
            </a:r>
            <a:r>
              <a:rPr lang="nl-NL" sz="1100" b="1" dirty="0">
                <a:solidFill>
                  <a:schemeClr val="bg1"/>
                </a:solidFill>
                <a:latin typeface="Arial Unicode MS" pitchFamily="34" charset="-128"/>
                <a:ea typeface="Arial Unicode MS" pitchFamily="34" charset="-128"/>
                <a:cs typeface="Arial Unicode MS" pitchFamily="34" charset="-128"/>
              </a:rPr>
              <a:t>.</a:t>
            </a:r>
          </a:p>
          <a:p>
            <a:r>
              <a:rPr lang="nl-NL" sz="1100" b="1" dirty="0">
                <a:solidFill>
                  <a:schemeClr val="bg1"/>
                </a:solidFill>
                <a:latin typeface="Arial Unicode MS" pitchFamily="34" charset="-128"/>
                <a:ea typeface="Arial Unicode MS" pitchFamily="34" charset="-128"/>
                <a:cs typeface="Arial Unicode MS" pitchFamily="34" charset="-128"/>
              </a:rPr>
              <a:t>Wijken</a:t>
            </a:r>
          </a:p>
        </p:txBody>
      </p:sp>
      <p:pic>
        <p:nvPicPr>
          <p:cNvPr id="12" name="Afbeelding 11" descr="1905-Agniesestraat, Rotterdam uit het zuiden gezien.jpg"/>
          <p:cNvPicPr>
            <a:picLocks noChangeAspect="1"/>
          </p:cNvPicPr>
          <p:nvPr/>
        </p:nvPicPr>
        <p:blipFill>
          <a:blip r:embed="rId14" cstate="print"/>
          <a:stretch>
            <a:fillRect/>
          </a:stretch>
        </p:blipFill>
        <p:spPr>
          <a:xfrm>
            <a:off x="285720" y="2143116"/>
            <a:ext cx="1357322" cy="12339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Afbeelding 12" descr="1930-Almondestraat Rotterdam-inkijk vanaf de Hofdijk Links op de hoek zien we Café-Billard W. van der Spek Koninginnedag.jpg"/>
          <p:cNvPicPr>
            <a:picLocks noChangeAspect="1"/>
          </p:cNvPicPr>
          <p:nvPr/>
        </p:nvPicPr>
        <p:blipFill>
          <a:blip r:embed="rId15" cstate="print"/>
          <a:stretch>
            <a:fillRect/>
          </a:stretch>
        </p:blipFill>
        <p:spPr>
          <a:xfrm flipH="1">
            <a:off x="7358082" y="2214554"/>
            <a:ext cx="1377442" cy="12858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Afbeelding 13" descr="1938-Baljuwstraat met links de Hoevestraat-Provenierswijk Rotterdam.jpg"/>
          <p:cNvPicPr>
            <a:picLocks noChangeAspect="1"/>
          </p:cNvPicPr>
          <p:nvPr/>
        </p:nvPicPr>
        <p:blipFill>
          <a:blip r:embed="rId16" cstate="print"/>
          <a:stretch>
            <a:fillRect/>
          </a:stretch>
        </p:blipFill>
        <p:spPr>
          <a:xfrm>
            <a:off x="428596" y="5143512"/>
            <a:ext cx="1357322" cy="12144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Afbeelding 14" descr="1900-Benthuizerstraat-Paardentram en veel bewoners Rotterdam-Oude Noorden.jpg"/>
          <p:cNvPicPr>
            <a:picLocks noChangeAspect="1"/>
          </p:cNvPicPr>
          <p:nvPr/>
        </p:nvPicPr>
        <p:blipFill>
          <a:blip r:embed="rId17" cstate="print"/>
          <a:stretch>
            <a:fillRect/>
          </a:stretch>
        </p:blipFill>
        <p:spPr>
          <a:xfrm>
            <a:off x="7358082" y="4857760"/>
            <a:ext cx="1357322" cy="12858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Rechthoek 15"/>
          <p:cNvSpPr/>
          <p:nvPr/>
        </p:nvSpPr>
        <p:spPr>
          <a:xfrm>
            <a:off x="2285984" y="5857892"/>
            <a:ext cx="4500594" cy="830997"/>
          </a:xfrm>
          <a:prstGeom prst="rect">
            <a:avLst/>
          </a:prstGeom>
          <a:noFill/>
        </p:spPr>
        <p:txBody>
          <a:bodyPr wrap="square" lIns="91440" tIns="45720" rIns="91440" bIns="45720">
            <a:spAutoFit/>
          </a:bodyPr>
          <a:lstStyle/>
          <a:p>
            <a:pPr algn="ctr"/>
            <a:r>
              <a:rPr lang="nl-NL" sz="24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Fijne wijk om te werken en te wonen</a:t>
            </a:r>
            <a:endParaRPr lang="nl-NL" sz="2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17" name="Tijdelijke aanduiding voor datum 16"/>
          <p:cNvSpPr>
            <a:spLocks noGrp="1"/>
          </p:cNvSpPr>
          <p:nvPr>
            <p:ph type="dt" sz="half" idx="10"/>
          </p:nvPr>
        </p:nvSpPr>
        <p:spPr/>
        <p:txBody>
          <a:bodyPr/>
          <a:lstStyle/>
          <a:p>
            <a:fld id="{F1EEF5A6-203A-40F3-BAB9-77842FF88158}" type="datetime1">
              <a:rPr lang="nl-NL" smtClean="0"/>
              <a:pPr/>
              <a:t>21-8-2023</a:t>
            </a:fld>
            <a:endParaRPr lang="nl-NL"/>
          </a:p>
        </p:txBody>
      </p:sp>
      <p:sp>
        <p:nvSpPr>
          <p:cNvPr id="18" name="Tijdelijke aanduiding voor dianummer 17"/>
          <p:cNvSpPr>
            <a:spLocks noGrp="1"/>
          </p:cNvSpPr>
          <p:nvPr>
            <p:ph type="sldNum" sz="quarter" idx="12"/>
          </p:nvPr>
        </p:nvSpPr>
        <p:spPr/>
        <p:txBody>
          <a:bodyPr/>
          <a:lstStyle/>
          <a:p>
            <a:fld id="{67CF8E41-38B9-4256-AADE-EE020A021CB1}" type="slidenum">
              <a:rPr lang="nl-NL" smtClean="0"/>
              <a:pPr/>
              <a:t>1</a:t>
            </a:fld>
            <a:endParaRPr lang="nl-NL"/>
          </a:p>
        </p:txBody>
      </p:sp>
      <p:pic>
        <p:nvPicPr>
          <p:cNvPr id="20" name="Ben je in Rotterdam geboren.mp3">
            <a:hlinkClick r:id="" action="ppaction://media"/>
          </p:cNvPr>
          <p:cNvPicPr>
            <a:picLocks noRot="1" noChangeAspect="1"/>
          </p:cNvPicPr>
          <p:nvPr>
            <a:audioFile r:link="rId1"/>
          </p:nvPr>
        </p:nvPicPr>
        <p:blipFill>
          <a:blip r:embed="rId18"/>
          <a:stretch>
            <a:fillRect/>
          </a:stretch>
        </p:blipFill>
        <p:spPr>
          <a:xfrm>
            <a:off x="4419600" y="3276600"/>
            <a:ext cx="304800" cy="304800"/>
          </a:xfrm>
          <a:prstGeom prst="rect">
            <a:avLst/>
          </a:prstGeom>
        </p:spPr>
      </p:pic>
    </p:spTree>
  </p:cSld>
  <p:clrMapOvr>
    <a:masterClrMapping/>
  </p:clrMapOvr>
  <p:transition spd="slow" advTm="1525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10</a:t>
            </a:fld>
            <a:endParaRPr lang="nl-NL"/>
          </a:p>
        </p:txBody>
      </p:sp>
      <p:pic>
        <p:nvPicPr>
          <p:cNvPr id="5" name="Afbeelding 4" descr="tour de france.jpg"/>
          <p:cNvPicPr>
            <a:picLocks noChangeAspect="1"/>
          </p:cNvPicPr>
          <p:nvPr/>
        </p:nvPicPr>
        <p:blipFill>
          <a:blip r:embed="rId2"/>
          <a:stretch>
            <a:fillRect/>
          </a:stretch>
        </p:blipFill>
        <p:spPr>
          <a:xfrm>
            <a:off x="1571603" y="1142984"/>
            <a:ext cx="7162503"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0-Jacob Catsstraat met links de Nederlands- Hervormde Noorderkerk, rechts de Rembrandtstraat-Rotterdam Noord.jpg"/>
          <p:cNvPicPr>
            <a:picLocks noChangeAspect="1"/>
          </p:cNvPicPr>
          <p:nvPr/>
        </p:nvPicPr>
        <p:blipFill>
          <a:blip r:embed="rId4"/>
          <a:stretch>
            <a:fillRect/>
          </a:stretch>
        </p:blipFill>
        <p:spPr>
          <a:xfrm>
            <a:off x="1714480" y="1571612"/>
            <a:ext cx="6858048" cy="3980674"/>
          </a:xfrm>
          <a:prstGeom prst="rect">
            <a:avLst/>
          </a:prstGeom>
        </p:spPr>
      </p:pic>
      <p:sp>
        <p:nvSpPr>
          <p:cNvPr id="8" name="Tekstvak 7"/>
          <p:cNvSpPr txBox="1"/>
          <p:nvPr/>
        </p:nvSpPr>
        <p:spPr>
          <a:xfrm>
            <a:off x="2285984" y="5786454"/>
            <a:ext cx="5715040" cy="461665"/>
          </a:xfrm>
          <a:prstGeom prst="rect">
            <a:avLst/>
          </a:prstGeom>
          <a:noFill/>
        </p:spPr>
        <p:txBody>
          <a:bodyPr wrap="square" rtlCol="0">
            <a:spAutoFit/>
          </a:bodyPr>
          <a:lstStyle/>
          <a:p>
            <a:r>
              <a:rPr lang="nl-NL" sz="1200" b="1" dirty="0" smtClean="0"/>
              <a:t>1900-Jacob </a:t>
            </a:r>
            <a:r>
              <a:rPr lang="nl-NL" sz="1200" b="1" dirty="0" err="1" smtClean="0"/>
              <a:t>Catsstraat</a:t>
            </a:r>
            <a:r>
              <a:rPr lang="nl-NL" sz="1200" b="1" dirty="0" smtClean="0"/>
              <a:t> met links de Nederlands- Hervormde </a:t>
            </a:r>
            <a:r>
              <a:rPr lang="nl-NL" sz="1200" b="1" dirty="0" err="1" smtClean="0"/>
              <a:t>Noorderkerk</a:t>
            </a:r>
            <a:r>
              <a:rPr lang="nl-NL" sz="1200" b="1" dirty="0" smtClean="0"/>
              <a:t>, rechts de </a:t>
            </a:r>
            <a:r>
              <a:rPr lang="nl-NL" sz="1200" b="1" dirty="0" err="1" smtClean="0"/>
              <a:t>Rembrandtstraat-Rotterdam</a:t>
            </a:r>
            <a:r>
              <a:rPr lang="nl-NL" sz="1200" b="1" dirty="0" smtClean="0"/>
              <a:t> Noord</a:t>
            </a:r>
            <a:endParaRPr lang="nl-NL" sz="1200" b="1" dirty="0"/>
          </a:p>
        </p:txBody>
      </p:sp>
    </p:spTree>
  </p:cSld>
  <p:clrMapOvr>
    <a:masterClrMapping/>
  </p:clrMapOvr>
  <p:transition advTm="5125">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latin typeface="Algerian" pitchFamily="82" charset="0"/>
              </a:rPr>
              <a:t>           Rotterdam oude noorden</a:t>
            </a:r>
            <a:endParaRPr lang="nl-NL"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11</a:t>
            </a:fld>
            <a:endParaRPr lang="nl-NL"/>
          </a:p>
        </p:txBody>
      </p:sp>
      <p:pic>
        <p:nvPicPr>
          <p:cNvPr id="5" name="Afbeelding 4" descr="tour de france.jpg"/>
          <p:cNvPicPr>
            <a:picLocks noChangeAspect="1"/>
          </p:cNvPicPr>
          <p:nvPr/>
        </p:nvPicPr>
        <p:blipFill>
          <a:blip r:embed="rId2"/>
          <a:stretch>
            <a:fillRect/>
          </a:stretch>
        </p:blipFill>
        <p:spPr>
          <a:xfrm>
            <a:off x="1428729" y="1142984"/>
            <a:ext cx="7305378"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0-Noorderbrug gezien uit het zuidoosten, naar de Zwaanshals toe. Op de achtergrond de toren van de Nieuwe Noorderkerk aan de Snellemanstraat-Rotterdam noord.jpg"/>
          <p:cNvPicPr>
            <a:picLocks noChangeAspect="1"/>
          </p:cNvPicPr>
          <p:nvPr/>
        </p:nvPicPr>
        <p:blipFill>
          <a:blip r:embed="rId4"/>
          <a:stretch>
            <a:fillRect/>
          </a:stretch>
        </p:blipFill>
        <p:spPr>
          <a:xfrm>
            <a:off x="1571604" y="1633337"/>
            <a:ext cx="7000924" cy="3938803"/>
          </a:xfrm>
          <a:prstGeom prst="rect">
            <a:avLst/>
          </a:prstGeom>
        </p:spPr>
      </p:pic>
      <p:sp>
        <p:nvSpPr>
          <p:cNvPr id="8" name="Tekstvak 7"/>
          <p:cNvSpPr txBox="1"/>
          <p:nvPr/>
        </p:nvSpPr>
        <p:spPr>
          <a:xfrm>
            <a:off x="2143108" y="5857892"/>
            <a:ext cx="5786478" cy="430887"/>
          </a:xfrm>
          <a:prstGeom prst="rect">
            <a:avLst/>
          </a:prstGeom>
          <a:noFill/>
        </p:spPr>
        <p:txBody>
          <a:bodyPr wrap="square" rtlCol="0">
            <a:spAutoFit/>
          </a:bodyPr>
          <a:lstStyle/>
          <a:p>
            <a:r>
              <a:rPr lang="nl-NL" sz="1100" b="1" dirty="0" smtClean="0"/>
              <a:t>1900-Noorderbrug gezien uit het zuidoosten, naar de Zwaanshals toe. Op de achtergrond de toren van de Nieuwe </a:t>
            </a:r>
            <a:r>
              <a:rPr lang="nl-NL" sz="1100" b="1" dirty="0" err="1" smtClean="0"/>
              <a:t>Noorderkerk</a:t>
            </a:r>
            <a:r>
              <a:rPr lang="nl-NL" sz="1100" b="1" dirty="0" smtClean="0"/>
              <a:t> aan de </a:t>
            </a:r>
            <a:r>
              <a:rPr lang="nl-NL" sz="1100" b="1" dirty="0" err="1" smtClean="0"/>
              <a:t>Snellemanstraat-Rotterdam</a:t>
            </a:r>
            <a:r>
              <a:rPr lang="nl-NL" sz="1100" b="1" dirty="0" smtClean="0"/>
              <a:t> noord</a:t>
            </a:r>
            <a:endParaRPr lang="nl-NL" sz="1100" b="1" dirty="0"/>
          </a:p>
        </p:txBody>
      </p:sp>
    </p:spTree>
  </p:cSld>
  <p:clrMapOvr>
    <a:masterClrMapping/>
  </p:clrMapOvr>
  <p:transition advTm="5063">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4000" dirty="0" smtClean="0">
                <a:latin typeface="Algerian" pitchFamily="82" charset="0"/>
              </a:rPr>
              <a:t>         Rotterdam</a:t>
            </a:r>
            <a:r>
              <a:rPr lang="nl-NL" dirty="0" smtClean="0">
                <a:latin typeface="Algerian" pitchFamily="82" charset="0"/>
              </a:rPr>
              <a:t> oude noorden</a:t>
            </a:r>
            <a:endParaRPr lang="nl-NL"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12</a:t>
            </a:fld>
            <a:endParaRPr lang="nl-NL"/>
          </a:p>
        </p:txBody>
      </p:sp>
      <p:pic>
        <p:nvPicPr>
          <p:cNvPr id="5" name="Afbeelding 4" descr="tour de france.jpg"/>
          <p:cNvPicPr>
            <a:picLocks noChangeAspect="1"/>
          </p:cNvPicPr>
          <p:nvPr/>
        </p:nvPicPr>
        <p:blipFill>
          <a:blip r:embed="rId2"/>
          <a:stretch>
            <a:fillRect/>
          </a:stretch>
        </p:blipFill>
        <p:spPr>
          <a:xfrm>
            <a:off x="1357291" y="1142984"/>
            <a:ext cx="7376816"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0-Erasmusstraat.jpg"/>
          <p:cNvPicPr>
            <a:picLocks noChangeAspect="1"/>
          </p:cNvPicPr>
          <p:nvPr/>
        </p:nvPicPr>
        <p:blipFill>
          <a:blip r:embed="rId4"/>
          <a:stretch>
            <a:fillRect/>
          </a:stretch>
        </p:blipFill>
        <p:spPr>
          <a:xfrm>
            <a:off x="1428728" y="1308735"/>
            <a:ext cx="7215238" cy="42405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2643174" y="5786454"/>
            <a:ext cx="5214974" cy="369332"/>
          </a:xfrm>
          <a:prstGeom prst="rect">
            <a:avLst/>
          </a:prstGeom>
          <a:noFill/>
        </p:spPr>
        <p:txBody>
          <a:bodyPr wrap="square" rtlCol="0">
            <a:spAutoFit/>
          </a:bodyPr>
          <a:lstStyle/>
          <a:p>
            <a:r>
              <a:rPr lang="nl-NL" b="1" dirty="0" smtClean="0"/>
              <a:t>1900-Erasmusstraat Rotterdam noord</a:t>
            </a:r>
            <a:endParaRPr lang="nl-NL" b="1" dirty="0"/>
          </a:p>
        </p:txBody>
      </p:sp>
    </p:spTree>
  </p:cSld>
  <p:clrMapOvr>
    <a:masterClrMapping/>
  </p:clrMapOvr>
  <p:transition advTm="4734">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13</a:t>
            </a:fld>
            <a:endParaRPr lang="nl-NL"/>
          </a:p>
        </p:txBody>
      </p:sp>
      <p:pic>
        <p:nvPicPr>
          <p:cNvPr id="5" name="Afbeelding 4" descr="tour de france.jpg"/>
          <p:cNvPicPr>
            <a:picLocks noChangeAspect="1"/>
          </p:cNvPicPr>
          <p:nvPr/>
        </p:nvPicPr>
        <p:blipFill>
          <a:blip r:embed="rId2"/>
          <a:stretch>
            <a:fillRect/>
          </a:stretch>
        </p:blipFill>
        <p:spPr>
          <a:xfrm>
            <a:off x="1357291" y="1142984"/>
            <a:ext cx="7376816"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0-Noordplein vanuit het westen. Op de achtergrond de toren van Redemptoristenkerk aan de Goudse Rijweg-Rotterdam noord.jpg"/>
          <p:cNvPicPr>
            <a:picLocks noChangeAspect="1"/>
          </p:cNvPicPr>
          <p:nvPr/>
        </p:nvPicPr>
        <p:blipFill>
          <a:blip r:embed="rId4"/>
          <a:stretch>
            <a:fillRect/>
          </a:stretch>
        </p:blipFill>
        <p:spPr>
          <a:xfrm>
            <a:off x="1428728" y="1428737"/>
            <a:ext cx="7143800" cy="4286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500166" y="5857892"/>
            <a:ext cx="7215238" cy="430887"/>
          </a:xfrm>
          <a:prstGeom prst="rect">
            <a:avLst/>
          </a:prstGeom>
          <a:noFill/>
        </p:spPr>
        <p:txBody>
          <a:bodyPr wrap="square" rtlCol="0">
            <a:spAutoFit/>
          </a:bodyPr>
          <a:lstStyle/>
          <a:p>
            <a:r>
              <a:rPr lang="nl-NL" sz="1100" b="1" dirty="0" smtClean="0"/>
              <a:t>1900-Noordplein vanuit het westen. Op de achtergrond de toren van Redemptoristenkerk aan de Goudse </a:t>
            </a:r>
            <a:r>
              <a:rPr lang="nl-NL" sz="1100" b="1" dirty="0" err="1" smtClean="0"/>
              <a:t>Rijweg-Rotterdam</a:t>
            </a:r>
            <a:r>
              <a:rPr lang="nl-NL" sz="1100" b="1" dirty="0" smtClean="0"/>
              <a:t> noord</a:t>
            </a:r>
            <a:endParaRPr lang="nl-NL" sz="1100" b="1" dirty="0"/>
          </a:p>
        </p:txBody>
      </p:sp>
    </p:spTree>
  </p:cSld>
  <p:clrMapOvr>
    <a:masterClrMapping/>
  </p:clrMapOvr>
  <p:transition advTm="5094">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14</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0-Noordsingel, vanaf de Hofdijk-Rotterdam noord.jpg"/>
          <p:cNvPicPr>
            <a:picLocks noChangeAspect="1"/>
          </p:cNvPicPr>
          <p:nvPr/>
        </p:nvPicPr>
        <p:blipFill>
          <a:blip r:embed="rId4"/>
          <a:stretch>
            <a:fillRect/>
          </a:stretch>
        </p:blipFill>
        <p:spPr>
          <a:xfrm>
            <a:off x="1428728" y="1643051"/>
            <a:ext cx="7143800" cy="3714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928794" y="5857892"/>
            <a:ext cx="6357982" cy="430887"/>
          </a:xfrm>
          <a:prstGeom prst="rect">
            <a:avLst/>
          </a:prstGeom>
          <a:noFill/>
        </p:spPr>
        <p:txBody>
          <a:bodyPr wrap="square" rtlCol="0">
            <a:spAutoFit/>
          </a:bodyPr>
          <a:lstStyle/>
          <a:p>
            <a:r>
              <a:rPr lang="nl-NL" sz="1100" b="1" dirty="0" smtClean="0"/>
              <a:t>1900-Strooveer -Rotte uit het zuiden, links woon- en winkelpanden aan het </a:t>
            </a:r>
            <a:r>
              <a:rPr lang="nl-NL" sz="1100" b="1" dirty="0" err="1" smtClean="0"/>
              <a:t>Strooveer</a:t>
            </a:r>
            <a:r>
              <a:rPr lang="nl-NL" sz="1100" b="1" dirty="0" smtClean="0"/>
              <a:t> en verderop de Rechter </a:t>
            </a:r>
            <a:r>
              <a:rPr lang="nl-NL" sz="1100" b="1" dirty="0" err="1" smtClean="0"/>
              <a:t>Rottekade-Rotterdam</a:t>
            </a:r>
            <a:endParaRPr lang="nl-NL" sz="1100" b="1" dirty="0"/>
          </a:p>
        </p:txBody>
      </p:sp>
    </p:spTree>
  </p:cSld>
  <p:clrMapOvr>
    <a:masterClrMapping/>
  </p:clrMapOvr>
  <p:transition advTm="4890">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15</a:t>
            </a:fld>
            <a:endParaRPr lang="nl-NL"/>
          </a:p>
        </p:txBody>
      </p:sp>
      <p:pic>
        <p:nvPicPr>
          <p:cNvPr id="5" name="Afbeelding 4" descr="tour de france.jpg"/>
          <p:cNvPicPr>
            <a:picLocks noChangeAspect="1"/>
          </p:cNvPicPr>
          <p:nvPr/>
        </p:nvPicPr>
        <p:blipFill>
          <a:blip r:embed="rId2"/>
          <a:stretch>
            <a:fillRect/>
          </a:stretch>
        </p:blipFill>
        <p:spPr>
          <a:xfrm>
            <a:off x="1357291" y="1142984"/>
            <a:ext cx="7376816" cy="5143536"/>
          </a:xfrm>
          <a:prstGeom prst="rect">
            <a:avLst/>
          </a:prstGeom>
        </p:spPr>
      </p:pic>
      <p:pic>
        <p:nvPicPr>
          <p:cNvPr id="7" name="Afbeelding 6" descr="R (6).jpg"/>
          <p:cNvPicPr>
            <a:picLocks noChangeAspect="1"/>
          </p:cNvPicPr>
          <p:nvPr/>
        </p:nvPicPr>
        <p:blipFill>
          <a:blip r:embed="rId3" cstate="print"/>
          <a:stretch>
            <a:fillRect/>
          </a:stretch>
        </p:blipFill>
        <p:spPr>
          <a:xfrm>
            <a:off x="0" y="0"/>
            <a:ext cx="1253732" cy="1571636"/>
          </a:xfrm>
          <a:prstGeom prst="rect">
            <a:avLst/>
          </a:prstGeom>
        </p:spPr>
      </p:pic>
      <p:pic>
        <p:nvPicPr>
          <p:cNvPr id="8" name="Afbeelding 7" descr="1901-Bergweg afrikaanse boerenhut.jpg"/>
          <p:cNvPicPr>
            <a:picLocks noChangeAspect="1"/>
          </p:cNvPicPr>
          <p:nvPr/>
        </p:nvPicPr>
        <p:blipFill>
          <a:blip r:embed="rId4"/>
          <a:stretch>
            <a:fillRect/>
          </a:stretch>
        </p:blipFill>
        <p:spPr>
          <a:xfrm>
            <a:off x="1357290" y="1488119"/>
            <a:ext cx="7286676" cy="42268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kstvak 8"/>
          <p:cNvSpPr txBox="1"/>
          <p:nvPr/>
        </p:nvSpPr>
        <p:spPr>
          <a:xfrm>
            <a:off x="1857356" y="5786454"/>
            <a:ext cx="6786610" cy="369332"/>
          </a:xfrm>
          <a:prstGeom prst="rect">
            <a:avLst/>
          </a:prstGeom>
          <a:noFill/>
        </p:spPr>
        <p:txBody>
          <a:bodyPr wrap="square" rtlCol="0">
            <a:spAutoFit/>
          </a:bodyPr>
          <a:lstStyle/>
          <a:p>
            <a:r>
              <a:rPr lang="nl-NL" b="1" dirty="0" smtClean="0"/>
              <a:t>1901-Bergweg </a:t>
            </a:r>
            <a:r>
              <a:rPr lang="nl-NL" b="1" dirty="0" err="1" smtClean="0"/>
              <a:t>afrikaanse</a:t>
            </a:r>
            <a:r>
              <a:rPr lang="nl-NL" b="1" dirty="0" smtClean="0"/>
              <a:t> boerenhut</a:t>
            </a:r>
            <a:endParaRPr lang="nl-NL" b="1" dirty="0"/>
          </a:p>
        </p:txBody>
      </p:sp>
    </p:spTree>
  </p:cSld>
  <p:clrMapOvr>
    <a:masterClrMapping/>
  </p:clrMapOvr>
  <p:transition advTm="5000">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16</a:t>
            </a:fld>
            <a:endParaRPr lang="nl-NL"/>
          </a:p>
        </p:txBody>
      </p:sp>
      <p:pic>
        <p:nvPicPr>
          <p:cNvPr id="5" name="Afbeelding 4" descr="tour de france.jpg"/>
          <p:cNvPicPr>
            <a:picLocks noChangeAspect="1"/>
          </p:cNvPicPr>
          <p:nvPr/>
        </p:nvPicPr>
        <p:blipFill>
          <a:blip r:embed="rId2"/>
          <a:stretch>
            <a:fillRect/>
          </a:stretch>
        </p:blipFill>
        <p:spPr>
          <a:xfrm>
            <a:off x="1357291" y="1142984"/>
            <a:ext cx="7376816"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2-Noordsingel 123 smederij achter  in Rotterdam.jpg"/>
          <p:cNvPicPr>
            <a:picLocks noChangeAspect="1"/>
          </p:cNvPicPr>
          <p:nvPr/>
        </p:nvPicPr>
        <p:blipFill>
          <a:blip r:embed="rId4"/>
          <a:stretch>
            <a:fillRect/>
          </a:stretch>
        </p:blipFill>
        <p:spPr>
          <a:xfrm>
            <a:off x="2000232" y="1500174"/>
            <a:ext cx="6143668" cy="43577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857356" y="5929330"/>
            <a:ext cx="6572296" cy="369332"/>
          </a:xfrm>
          <a:prstGeom prst="rect">
            <a:avLst/>
          </a:prstGeom>
          <a:noFill/>
        </p:spPr>
        <p:txBody>
          <a:bodyPr wrap="square" rtlCol="0">
            <a:spAutoFit/>
          </a:bodyPr>
          <a:lstStyle/>
          <a:p>
            <a:r>
              <a:rPr lang="nl-NL" b="1" dirty="0" smtClean="0"/>
              <a:t>1902-Noordsingel 123 smederij achter  in Rotterdam</a:t>
            </a:r>
            <a:endParaRPr lang="nl-NL" b="1" dirty="0"/>
          </a:p>
        </p:txBody>
      </p:sp>
    </p:spTree>
  </p:cSld>
  <p:clrMapOvr>
    <a:masterClrMapping/>
  </p:clrMapOvr>
  <p:transition advTm="4969">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17</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1-Noorderbrug-Rotterdam Een open paardentramrijtuig op detram no 179.jpg"/>
          <p:cNvPicPr>
            <a:picLocks noChangeAspect="1"/>
          </p:cNvPicPr>
          <p:nvPr/>
        </p:nvPicPr>
        <p:blipFill>
          <a:blip r:embed="rId4"/>
          <a:stretch>
            <a:fillRect/>
          </a:stretch>
        </p:blipFill>
        <p:spPr>
          <a:xfrm>
            <a:off x="2071670" y="1428736"/>
            <a:ext cx="6143668" cy="4143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928794" y="5786454"/>
            <a:ext cx="6643734" cy="307777"/>
          </a:xfrm>
          <a:prstGeom prst="rect">
            <a:avLst/>
          </a:prstGeom>
          <a:noFill/>
        </p:spPr>
        <p:txBody>
          <a:bodyPr wrap="square" rtlCol="0">
            <a:spAutoFit/>
          </a:bodyPr>
          <a:lstStyle/>
          <a:p>
            <a:r>
              <a:rPr lang="nl-NL" sz="1400" b="1" dirty="0" smtClean="0"/>
              <a:t>1901-Noorderbrug-Rotterdam Een open paardentramrijtuig op </a:t>
            </a:r>
            <a:r>
              <a:rPr lang="nl-NL" sz="1400" b="1" dirty="0" smtClean="0"/>
              <a:t>de tram </a:t>
            </a:r>
            <a:r>
              <a:rPr lang="nl-NL" sz="1400" b="1" dirty="0" err="1" smtClean="0"/>
              <a:t>no</a:t>
            </a:r>
            <a:r>
              <a:rPr lang="nl-NL" sz="1400" b="1" dirty="0" smtClean="0"/>
              <a:t> 179</a:t>
            </a:r>
            <a:endParaRPr lang="nl-NL" sz="1400" b="1" dirty="0"/>
          </a:p>
        </p:txBody>
      </p:sp>
    </p:spTree>
  </p:cSld>
  <p:clrMapOvr>
    <a:masterClrMapping/>
  </p:clrMapOvr>
  <p:transition advTm="5172">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18</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5-Hildegardisstraat, Het exterieur van de rooms-katholieke Hildegardiskerk voor de verbouwing, uit het westen-Rotterdam noord.jpg"/>
          <p:cNvPicPr>
            <a:picLocks noChangeAspect="1"/>
          </p:cNvPicPr>
          <p:nvPr/>
        </p:nvPicPr>
        <p:blipFill>
          <a:blip r:embed="rId4"/>
          <a:stretch>
            <a:fillRect/>
          </a:stretch>
        </p:blipFill>
        <p:spPr>
          <a:xfrm>
            <a:off x="1571604" y="1571611"/>
            <a:ext cx="6858048" cy="3902911"/>
          </a:xfrm>
          <a:prstGeom prst="rect">
            <a:avLst/>
          </a:prstGeom>
        </p:spPr>
      </p:pic>
      <p:sp>
        <p:nvSpPr>
          <p:cNvPr id="8" name="Tekstvak 7"/>
          <p:cNvSpPr txBox="1"/>
          <p:nvPr/>
        </p:nvSpPr>
        <p:spPr>
          <a:xfrm>
            <a:off x="2071670" y="5786454"/>
            <a:ext cx="6286544" cy="430887"/>
          </a:xfrm>
          <a:prstGeom prst="rect">
            <a:avLst/>
          </a:prstGeom>
          <a:noFill/>
        </p:spPr>
        <p:txBody>
          <a:bodyPr wrap="square" rtlCol="0">
            <a:spAutoFit/>
          </a:bodyPr>
          <a:lstStyle/>
          <a:p>
            <a:r>
              <a:rPr lang="nl-NL" sz="1100" b="1" dirty="0" smtClean="0"/>
              <a:t>1905-Hildegardisstraat, Het exterieur van de rooms-katholieke </a:t>
            </a:r>
            <a:r>
              <a:rPr lang="nl-NL" sz="1100" b="1" dirty="0" err="1" smtClean="0"/>
              <a:t>Hildegardiskerk</a:t>
            </a:r>
            <a:r>
              <a:rPr lang="nl-NL" sz="1100" b="1" dirty="0" smtClean="0"/>
              <a:t> voor de verbouwing, uit het </a:t>
            </a:r>
            <a:r>
              <a:rPr lang="nl-NL" sz="1100" b="1" dirty="0" err="1" smtClean="0"/>
              <a:t>westen-Rotterdam</a:t>
            </a:r>
            <a:r>
              <a:rPr lang="nl-NL" sz="1100" b="1" dirty="0" smtClean="0"/>
              <a:t> noord</a:t>
            </a:r>
            <a:endParaRPr lang="nl-NL" sz="1100" b="1" dirty="0"/>
          </a:p>
        </p:txBody>
      </p:sp>
    </p:spTree>
  </p:cSld>
  <p:clrMapOvr>
    <a:masterClrMapping/>
  </p:clrMapOvr>
  <p:transition advTm="5312">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smtClean="0">
                <a:latin typeface="Algerian" pitchFamily="82" charset="0"/>
              </a:rPr>
              <a:t>         Rotterdam</a:t>
            </a:r>
            <a:r>
              <a:rPr lang="nl-NL" dirty="0" smtClean="0">
                <a:latin typeface="Algerian" pitchFamily="82" charset="0"/>
              </a:rPr>
              <a:t> </a:t>
            </a:r>
            <a:r>
              <a:rPr lang="nl-NL" sz="4000" dirty="0" smtClean="0">
                <a:latin typeface="Algerian" pitchFamily="82" charset="0"/>
              </a:rPr>
              <a:t>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19</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4-Benthuizerstraat Paardentram 180.jpg"/>
          <p:cNvPicPr>
            <a:picLocks noChangeAspect="1"/>
          </p:cNvPicPr>
          <p:nvPr/>
        </p:nvPicPr>
        <p:blipFill>
          <a:blip r:embed="rId4"/>
          <a:stretch>
            <a:fillRect/>
          </a:stretch>
        </p:blipFill>
        <p:spPr>
          <a:xfrm>
            <a:off x="1357290" y="1571612"/>
            <a:ext cx="7286644" cy="39706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2143108" y="5786454"/>
            <a:ext cx="6357982" cy="369332"/>
          </a:xfrm>
          <a:prstGeom prst="rect">
            <a:avLst/>
          </a:prstGeom>
          <a:noFill/>
        </p:spPr>
        <p:txBody>
          <a:bodyPr wrap="square" rtlCol="0">
            <a:spAutoFit/>
          </a:bodyPr>
          <a:lstStyle/>
          <a:p>
            <a:r>
              <a:rPr lang="nl-NL" b="1" dirty="0" smtClean="0"/>
              <a:t>1904-Benthuizerstraat Paardentram 180</a:t>
            </a:r>
            <a:endParaRPr lang="nl-NL" b="1" dirty="0"/>
          </a:p>
        </p:txBody>
      </p:sp>
    </p:spTree>
  </p:cSld>
  <p:clrMapOvr>
    <a:masterClrMapping/>
  </p:clrMapOvr>
  <p:transition advTm="4594">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0166" y="285728"/>
            <a:ext cx="7115196" cy="654032"/>
          </a:xfrm>
        </p:spPr>
        <p:txBody>
          <a:bodyPr>
            <a:normAutofit/>
          </a:bodyPr>
          <a:lstStyle/>
          <a:p>
            <a:r>
              <a:rPr lang="nl-NL" sz="3600" dirty="0" smtClean="0">
                <a:latin typeface="Algerian" pitchFamily="82" charset="0"/>
              </a:rPr>
              <a:t>       Rotterdam oude noorden</a:t>
            </a:r>
            <a:endParaRPr lang="nl-NL" sz="36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2</a:t>
            </a:fld>
            <a:endParaRPr lang="nl-NL"/>
          </a:p>
        </p:txBody>
      </p:sp>
      <p:pic>
        <p:nvPicPr>
          <p:cNvPr id="5" name="Afbeelding 4" descr="R (6).jpg"/>
          <p:cNvPicPr>
            <a:picLocks noChangeAspect="1"/>
          </p:cNvPicPr>
          <p:nvPr/>
        </p:nvPicPr>
        <p:blipFill>
          <a:blip r:embed="rId2" cstate="print"/>
          <a:stretch>
            <a:fillRect/>
          </a:stretch>
        </p:blipFill>
        <p:spPr>
          <a:xfrm>
            <a:off x="214282" y="214290"/>
            <a:ext cx="1253732" cy="1571636"/>
          </a:xfrm>
          <a:prstGeom prst="rect">
            <a:avLst/>
          </a:prstGeom>
          <a:ln w="38100">
            <a:solidFill>
              <a:srgbClr val="FF0000"/>
            </a:solidFill>
          </a:ln>
        </p:spPr>
      </p:pic>
      <p:pic>
        <p:nvPicPr>
          <p:cNvPr id="6" name="Afbeelding 5" descr="tour de france.jpg"/>
          <p:cNvPicPr>
            <a:picLocks noChangeAspect="1"/>
          </p:cNvPicPr>
          <p:nvPr/>
        </p:nvPicPr>
        <p:blipFill>
          <a:blip r:embed="rId3"/>
          <a:stretch>
            <a:fillRect/>
          </a:stretch>
        </p:blipFill>
        <p:spPr>
          <a:xfrm>
            <a:off x="1571603" y="1142984"/>
            <a:ext cx="7162503" cy="5143536"/>
          </a:xfrm>
          <a:prstGeom prst="rect">
            <a:avLst/>
          </a:prstGeom>
        </p:spPr>
      </p:pic>
      <p:pic>
        <p:nvPicPr>
          <p:cNvPr id="7" name="Afbeelding 6" descr="1880-Noorderbrug Rotterdam noord over de Rotte gezien uit het zuiden tijdens de duikerlegging. Op de voorgrond een enkele duiker en andere werkmannen..jpg"/>
          <p:cNvPicPr>
            <a:picLocks noChangeAspect="1"/>
          </p:cNvPicPr>
          <p:nvPr/>
        </p:nvPicPr>
        <p:blipFill>
          <a:blip r:embed="rId4"/>
          <a:stretch>
            <a:fillRect/>
          </a:stretch>
        </p:blipFill>
        <p:spPr>
          <a:xfrm>
            <a:off x="1571604" y="1643050"/>
            <a:ext cx="7000924" cy="3714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714480" y="5857892"/>
            <a:ext cx="6786610" cy="430887"/>
          </a:xfrm>
          <a:prstGeom prst="rect">
            <a:avLst/>
          </a:prstGeom>
          <a:noFill/>
        </p:spPr>
        <p:txBody>
          <a:bodyPr wrap="square" rtlCol="0">
            <a:spAutoFit/>
          </a:bodyPr>
          <a:lstStyle/>
          <a:p>
            <a:r>
              <a:rPr lang="nl-NL" sz="1100" b="1" dirty="0" smtClean="0"/>
              <a:t>1880-Noorderbrug Rotterdam noord over de Rotte gezien uit het zuiden tijdens de duikerlegging. Op de voorgrond een enkele duiker en andere werkmannen.</a:t>
            </a:r>
            <a:endParaRPr lang="nl-NL" sz="1100" b="1" dirty="0"/>
          </a:p>
        </p:txBody>
      </p:sp>
    </p:spTree>
  </p:cSld>
  <p:clrMapOvr>
    <a:masterClrMapping/>
  </p:clrMapOvr>
  <p:transition advTm="5047">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20</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6-Bloklandstraat foto vanaf de Tochtstraat Rotterdam noord.jpg"/>
          <p:cNvPicPr>
            <a:picLocks noChangeAspect="1"/>
          </p:cNvPicPr>
          <p:nvPr/>
        </p:nvPicPr>
        <p:blipFill>
          <a:blip r:embed="rId4"/>
          <a:stretch>
            <a:fillRect/>
          </a:stretch>
        </p:blipFill>
        <p:spPr>
          <a:xfrm>
            <a:off x="1331854" y="1571612"/>
            <a:ext cx="7312111" cy="4000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643042" y="5786454"/>
            <a:ext cx="6786610" cy="369332"/>
          </a:xfrm>
          <a:prstGeom prst="rect">
            <a:avLst/>
          </a:prstGeom>
          <a:noFill/>
        </p:spPr>
        <p:txBody>
          <a:bodyPr wrap="square" rtlCol="0">
            <a:spAutoFit/>
          </a:bodyPr>
          <a:lstStyle/>
          <a:p>
            <a:r>
              <a:rPr lang="nl-NL" b="1" dirty="0" smtClean="0"/>
              <a:t>1906-Bloklandstraat foto vanaf de Tochtstraat Rotterdam noord</a:t>
            </a:r>
            <a:endParaRPr lang="nl-NL" b="1" dirty="0"/>
          </a:p>
        </p:txBody>
      </p:sp>
    </p:spTree>
  </p:cSld>
  <p:clrMapOvr>
    <a:masterClrMapping/>
  </p:clrMapOvr>
  <p:transition advTm="5218">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21</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6-Bloklandstraat foto vanaf de Tochtstraat Rotterdam noord.jpg"/>
          <p:cNvPicPr>
            <a:picLocks noChangeAspect="1"/>
          </p:cNvPicPr>
          <p:nvPr/>
        </p:nvPicPr>
        <p:blipFill>
          <a:blip r:embed="rId4"/>
          <a:stretch>
            <a:fillRect/>
          </a:stretch>
        </p:blipFill>
        <p:spPr>
          <a:xfrm>
            <a:off x="1571604" y="1357298"/>
            <a:ext cx="6929485" cy="4286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643042" y="5786454"/>
            <a:ext cx="6786610" cy="276999"/>
          </a:xfrm>
          <a:prstGeom prst="rect">
            <a:avLst/>
          </a:prstGeom>
          <a:noFill/>
        </p:spPr>
        <p:txBody>
          <a:bodyPr wrap="square" rtlCol="0">
            <a:spAutoFit/>
          </a:bodyPr>
          <a:lstStyle/>
          <a:p>
            <a:r>
              <a:rPr lang="nl-NL" sz="1200" b="1" dirty="0" smtClean="0"/>
              <a:t>1906-Kievitstraat A  </a:t>
            </a:r>
            <a:r>
              <a:rPr lang="nl-NL" sz="1200" b="1" dirty="0" err="1" smtClean="0"/>
              <a:t>Driessen's</a:t>
            </a:r>
            <a:r>
              <a:rPr lang="nl-NL" sz="1200" b="1" dirty="0" smtClean="0"/>
              <a:t> Chocoladefabriek- kantoor, afd. </a:t>
            </a:r>
            <a:r>
              <a:rPr lang="nl-NL" sz="1200" b="1" dirty="0" err="1" smtClean="0"/>
              <a:t>Binnenland-Rotterdam</a:t>
            </a:r>
            <a:endParaRPr lang="nl-NL" sz="1200" b="1" dirty="0"/>
          </a:p>
        </p:txBody>
      </p:sp>
    </p:spTree>
  </p:cSld>
  <p:clrMapOvr>
    <a:masterClrMapping/>
  </p:clrMapOvr>
  <p:transition advTm="9704">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22</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6-Bloklandstraat foto vanaf de Tochtstraat Rotterdam noord.jpg"/>
          <p:cNvPicPr>
            <a:picLocks noChangeAspect="1"/>
          </p:cNvPicPr>
          <p:nvPr/>
        </p:nvPicPr>
        <p:blipFill>
          <a:blip r:embed="rId4"/>
          <a:stretch>
            <a:fillRect/>
          </a:stretch>
        </p:blipFill>
        <p:spPr>
          <a:xfrm>
            <a:off x="1643042" y="1571612"/>
            <a:ext cx="6715172" cy="4000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714480" y="5786454"/>
            <a:ext cx="6786610" cy="276999"/>
          </a:xfrm>
          <a:prstGeom prst="rect">
            <a:avLst/>
          </a:prstGeom>
          <a:noFill/>
        </p:spPr>
        <p:txBody>
          <a:bodyPr wrap="square" rtlCol="0">
            <a:spAutoFit/>
          </a:bodyPr>
          <a:lstStyle/>
          <a:p>
            <a:r>
              <a:rPr lang="nl-NL" sz="1200" b="1" dirty="0" smtClean="0"/>
              <a:t>1906-Kievitstraat A  </a:t>
            </a:r>
            <a:r>
              <a:rPr lang="nl-NL" sz="1200" b="1" dirty="0" err="1" smtClean="0"/>
              <a:t>Driessen's</a:t>
            </a:r>
            <a:r>
              <a:rPr lang="nl-NL" sz="1200" b="1" dirty="0" smtClean="0"/>
              <a:t> </a:t>
            </a:r>
            <a:r>
              <a:rPr lang="nl-NL" sz="1200" b="1" dirty="0" smtClean="0"/>
              <a:t>Chocolade </a:t>
            </a:r>
            <a:r>
              <a:rPr lang="nl-NL" sz="1200" b="1" dirty="0" err="1" smtClean="0"/>
              <a:t>fabriek-vrouwen</a:t>
            </a:r>
            <a:r>
              <a:rPr lang="nl-NL" sz="1200" b="1" dirty="0" smtClean="0"/>
              <a:t> </a:t>
            </a:r>
            <a:r>
              <a:rPr lang="nl-NL" sz="1200" b="1" dirty="0" smtClean="0"/>
              <a:t>en meisjes aan het </a:t>
            </a:r>
            <a:r>
              <a:rPr lang="nl-NL" sz="1200" b="1" dirty="0" err="1" smtClean="0"/>
              <a:t>werk-Rotterdam</a:t>
            </a:r>
            <a:endParaRPr lang="nl-NL" sz="1200" b="1" dirty="0"/>
          </a:p>
        </p:txBody>
      </p:sp>
    </p:spTree>
  </p:cSld>
  <p:clrMapOvr>
    <a:masterClrMapping/>
  </p:clrMapOvr>
  <p:transition advTm="6406">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23</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6-Bloklandstraat foto vanaf de Tochtstraat Rotterdam noord.jpg"/>
          <p:cNvPicPr>
            <a:picLocks noChangeAspect="1"/>
          </p:cNvPicPr>
          <p:nvPr/>
        </p:nvPicPr>
        <p:blipFill>
          <a:blip r:embed="rId4"/>
          <a:stretch>
            <a:fillRect/>
          </a:stretch>
        </p:blipFill>
        <p:spPr>
          <a:xfrm>
            <a:off x="1571604" y="1571612"/>
            <a:ext cx="6786609" cy="4000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643042" y="5786454"/>
            <a:ext cx="6786610" cy="276999"/>
          </a:xfrm>
          <a:prstGeom prst="rect">
            <a:avLst/>
          </a:prstGeom>
          <a:noFill/>
        </p:spPr>
        <p:txBody>
          <a:bodyPr wrap="square" rtlCol="0">
            <a:spAutoFit/>
          </a:bodyPr>
          <a:lstStyle/>
          <a:p>
            <a:r>
              <a:rPr lang="nl-NL" sz="1200" b="1" dirty="0" smtClean="0"/>
              <a:t>1906-Kievitstraat A  </a:t>
            </a:r>
            <a:r>
              <a:rPr lang="nl-NL" sz="1200" b="1" dirty="0" err="1" smtClean="0"/>
              <a:t>Driessen's</a:t>
            </a:r>
            <a:r>
              <a:rPr lang="nl-NL" sz="1200" b="1" dirty="0" smtClean="0"/>
              <a:t> Chocoladefabriek- Kinderarbeid Rotterdam</a:t>
            </a:r>
            <a:endParaRPr lang="nl-NL" sz="1200" b="1" dirty="0"/>
          </a:p>
        </p:txBody>
      </p:sp>
    </p:spTree>
  </p:cSld>
  <p:clrMapOvr>
    <a:masterClrMapping/>
  </p:clrMapOvr>
  <p:transition advTm="6844">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24</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6-Bloklandstraat foto vanaf de Tochtstraat Rotterdam noord.jpg"/>
          <p:cNvPicPr>
            <a:picLocks noChangeAspect="1"/>
          </p:cNvPicPr>
          <p:nvPr/>
        </p:nvPicPr>
        <p:blipFill>
          <a:blip r:embed="rId4"/>
          <a:stretch>
            <a:fillRect/>
          </a:stretch>
        </p:blipFill>
        <p:spPr>
          <a:xfrm>
            <a:off x="1459547" y="1571612"/>
            <a:ext cx="7056725" cy="4000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357290" y="5786454"/>
            <a:ext cx="6786610" cy="430887"/>
          </a:xfrm>
          <a:prstGeom prst="rect">
            <a:avLst/>
          </a:prstGeom>
          <a:noFill/>
        </p:spPr>
        <p:txBody>
          <a:bodyPr wrap="square" rtlCol="0">
            <a:spAutoFit/>
          </a:bodyPr>
          <a:lstStyle/>
          <a:p>
            <a:r>
              <a:rPr lang="nl-NL" sz="1100" b="1" dirty="0" smtClean="0"/>
              <a:t>1947- Rechter </a:t>
            </a:r>
            <a:r>
              <a:rPr lang="nl-NL" sz="1100" b="1" dirty="0" err="1" smtClean="0"/>
              <a:t>rottekade</a:t>
            </a:r>
            <a:r>
              <a:rPr lang="nl-NL" sz="1100" b="1" dirty="0" smtClean="0"/>
              <a:t> Rotterdam Voor de aanvoer van groenten en fruit naar de veilingen in de buurt van het </a:t>
            </a:r>
            <a:r>
              <a:rPr lang="nl-NL" sz="1100" b="1" dirty="0" err="1" smtClean="0"/>
              <a:t>Noordplein</a:t>
            </a:r>
            <a:endParaRPr lang="nl-NL" sz="1100" b="1" dirty="0"/>
          </a:p>
        </p:txBody>
      </p:sp>
    </p:spTree>
  </p:cSld>
  <p:clrMapOvr>
    <a:masterClrMapping/>
  </p:clrMapOvr>
  <p:transition advTm="6734">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25</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6-Bloklandstraat foto vanaf de Tochtstraat Rotterdam noord.jpg"/>
          <p:cNvPicPr>
            <a:picLocks noChangeAspect="1"/>
          </p:cNvPicPr>
          <p:nvPr/>
        </p:nvPicPr>
        <p:blipFill>
          <a:blip r:embed="rId4"/>
          <a:stretch>
            <a:fillRect/>
          </a:stretch>
        </p:blipFill>
        <p:spPr>
          <a:xfrm>
            <a:off x="1583205" y="1571612"/>
            <a:ext cx="6809409" cy="4000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643042" y="5786454"/>
            <a:ext cx="6786610" cy="369332"/>
          </a:xfrm>
          <a:prstGeom prst="rect">
            <a:avLst/>
          </a:prstGeom>
          <a:noFill/>
        </p:spPr>
        <p:txBody>
          <a:bodyPr wrap="square" rtlCol="0">
            <a:spAutoFit/>
          </a:bodyPr>
          <a:lstStyle/>
          <a:p>
            <a:r>
              <a:rPr lang="nl-NL" b="1" dirty="0" smtClean="0"/>
              <a:t>1906-Zaagmolenstraat richting  bergweg Rotterdam noord</a:t>
            </a:r>
            <a:endParaRPr lang="nl-NL" b="1" dirty="0"/>
          </a:p>
        </p:txBody>
      </p:sp>
    </p:spTree>
  </p:cSld>
  <p:clrMapOvr>
    <a:masterClrMapping/>
  </p:clrMapOvr>
  <p:transition advTm="5125">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26</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6-Bloklandstraat foto vanaf de Tochtstraat Rotterdam noord.jpg"/>
          <p:cNvPicPr>
            <a:picLocks noChangeAspect="1"/>
          </p:cNvPicPr>
          <p:nvPr/>
        </p:nvPicPr>
        <p:blipFill>
          <a:blip r:embed="rId4"/>
          <a:stretch>
            <a:fillRect/>
          </a:stretch>
        </p:blipFill>
        <p:spPr>
          <a:xfrm>
            <a:off x="1705730" y="1571612"/>
            <a:ext cx="6564358" cy="4000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643042" y="5786454"/>
            <a:ext cx="6786610" cy="307777"/>
          </a:xfrm>
          <a:prstGeom prst="rect">
            <a:avLst/>
          </a:prstGeom>
          <a:noFill/>
        </p:spPr>
        <p:txBody>
          <a:bodyPr wrap="square" rtlCol="0">
            <a:spAutoFit/>
          </a:bodyPr>
          <a:lstStyle/>
          <a:p>
            <a:r>
              <a:rPr lang="nl-NL" sz="1400" b="1" dirty="0" smtClean="0"/>
              <a:t>1905-Gerard </a:t>
            </a:r>
            <a:r>
              <a:rPr lang="nl-NL" sz="1400" b="1" dirty="0" err="1" smtClean="0"/>
              <a:t>Scholtenstraat</a:t>
            </a:r>
            <a:r>
              <a:rPr lang="nl-NL" sz="1400" b="1" dirty="0" smtClean="0"/>
              <a:t> Rotterdam </a:t>
            </a:r>
            <a:r>
              <a:rPr lang="nl-NL" sz="1400" b="1" dirty="0" err="1" smtClean="0"/>
              <a:t>Noorder</a:t>
            </a:r>
            <a:r>
              <a:rPr lang="nl-NL" sz="1400" b="1" dirty="0" smtClean="0"/>
              <a:t> </a:t>
            </a:r>
            <a:r>
              <a:rPr lang="nl-NL" sz="1400" b="1" dirty="0" err="1" smtClean="0"/>
              <a:t>cafe</a:t>
            </a:r>
            <a:r>
              <a:rPr lang="nl-NL" sz="1400" b="1" dirty="0" smtClean="0"/>
              <a:t> (</a:t>
            </a:r>
            <a:r>
              <a:rPr lang="nl-NL" sz="1400" b="1" dirty="0" err="1" smtClean="0"/>
              <a:t>cafe</a:t>
            </a:r>
            <a:r>
              <a:rPr lang="nl-NL" sz="1400" b="1" dirty="0" smtClean="0"/>
              <a:t> de Bel)-Rotterdam</a:t>
            </a:r>
            <a:endParaRPr lang="nl-NL" sz="1400" b="1" dirty="0"/>
          </a:p>
        </p:txBody>
      </p:sp>
    </p:spTree>
  </p:cSld>
  <p:clrMapOvr>
    <a:masterClrMapping/>
  </p:clrMapOvr>
  <p:transition advTm="4313">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27</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6-Bloklandstraat foto vanaf de Tochtstraat Rotterdam noord.jpg"/>
          <p:cNvPicPr>
            <a:picLocks noChangeAspect="1"/>
          </p:cNvPicPr>
          <p:nvPr/>
        </p:nvPicPr>
        <p:blipFill>
          <a:blip r:embed="rId4"/>
          <a:stretch>
            <a:fillRect/>
          </a:stretch>
        </p:blipFill>
        <p:spPr>
          <a:xfrm>
            <a:off x="1857356" y="1571612"/>
            <a:ext cx="6357981" cy="4000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kstvak 8"/>
          <p:cNvSpPr txBox="1"/>
          <p:nvPr/>
        </p:nvSpPr>
        <p:spPr>
          <a:xfrm>
            <a:off x="1928794" y="5857892"/>
            <a:ext cx="6286544" cy="261610"/>
          </a:xfrm>
          <a:prstGeom prst="rect">
            <a:avLst/>
          </a:prstGeom>
          <a:noFill/>
        </p:spPr>
        <p:txBody>
          <a:bodyPr wrap="square" rtlCol="0">
            <a:spAutoFit/>
          </a:bodyPr>
          <a:lstStyle/>
          <a:p>
            <a:r>
              <a:rPr lang="nl-NL" sz="1100" b="1" dirty="0" smtClean="0"/>
              <a:t>1910-Gordelweg Rotterdam Jongens ziekenzaal Sophia </a:t>
            </a:r>
            <a:r>
              <a:rPr lang="nl-NL" sz="1100" b="1" dirty="0" smtClean="0"/>
              <a:t>Kinderziekenhuis</a:t>
            </a:r>
            <a:endParaRPr lang="nl-NL" sz="1100" b="1" dirty="0"/>
          </a:p>
        </p:txBody>
      </p:sp>
    </p:spTree>
  </p:cSld>
  <p:clrMapOvr>
    <a:masterClrMapping/>
  </p:clrMapOvr>
  <p:transition advTm="6625">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28</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6-Bloklandstraat foto vanaf de Tochtstraat Rotterdam noord.jpg"/>
          <p:cNvPicPr>
            <a:picLocks noChangeAspect="1"/>
          </p:cNvPicPr>
          <p:nvPr/>
        </p:nvPicPr>
        <p:blipFill>
          <a:blip r:embed="rId4"/>
          <a:stretch>
            <a:fillRect/>
          </a:stretch>
        </p:blipFill>
        <p:spPr>
          <a:xfrm>
            <a:off x="1571604" y="1571612"/>
            <a:ext cx="6786610" cy="4000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kstvak 8"/>
          <p:cNvSpPr txBox="1"/>
          <p:nvPr/>
        </p:nvSpPr>
        <p:spPr>
          <a:xfrm>
            <a:off x="2285984" y="5786454"/>
            <a:ext cx="6286544" cy="430887"/>
          </a:xfrm>
          <a:prstGeom prst="rect">
            <a:avLst/>
          </a:prstGeom>
          <a:noFill/>
        </p:spPr>
        <p:txBody>
          <a:bodyPr wrap="square" rtlCol="0">
            <a:spAutoFit/>
          </a:bodyPr>
          <a:lstStyle/>
          <a:p>
            <a:r>
              <a:rPr lang="nl-NL" sz="1100" b="1" dirty="0" smtClean="0"/>
              <a:t>1950-01-04-Willebrordusstraat </a:t>
            </a:r>
            <a:r>
              <a:rPr lang="nl-NL" sz="1100" b="1" dirty="0" smtClean="0"/>
              <a:t>Rotterdam </a:t>
            </a:r>
            <a:r>
              <a:rPr lang="nl-NL" sz="1100" b="1" dirty="0" smtClean="0"/>
              <a:t>Bedrijfsgebouwen van J. </a:t>
            </a:r>
            <a:r>
              <a:rPr lang="nl-NL" sz="1100" b="1" dirty="0" err="1" smtClean="0"/>
              <a:t>Hoevels</a:t>
            </a:r>
            <a:r>
              <a:rPr lang="nl-NL" sz="1100" b="1" dirty="0" smtClean="0"/>
              <a:t> chemische wasserij en ververij, 132</a:t>
            </a:r>
            <a:endParaRPr lang="nl-NL" sz="1100" b="1" dirty="0"/>
          </a:p>
        </p:txBody>
      </p:sp>
    </p:spTree>
  </p:cSld>
  <p:clrMapOvr>
    <a:masterClrMapping/>
  </p:clrMapOvr>
  <p:transition advTm="12578">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29</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6-Bloklandstraat foto vanaf de Tochtstraat Rotterdam noord.jpg"/>
          <p:cNvPicPr>
            <a:picLocks noChangeAspect="1"/>
          </p:cNvPicPr>
          <p:nvPr/>
        </p:nvPicPr>
        <p:blipFill>
          <a:blip r:embed="rId4"/>
          <a:stretch>
            <a:fillRect/>
          </a:stretch>
        </p:blipFill>
        <p:spPr>
          <a:xfrm>
            <a:off x="1920838" y="1571612"/>
            <a:ext cx="6134142" cy="4000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643042" y="5786454"/>
            <a:ext cx="6786610" cy="261610"/>
          </a:xfrm>
          <a:prstGeom prst="rect">
            <a:avLst/>
          </a:prstGeom>
          <a:noFill/>
        </p:spPr>
        <p:txBody>
          <a:bodyPr wrap="square" rtlCol="0">
            <a:spAutoFit/>
          </a:bodyPr>
          <a:lstStyle/>
          <a:p>
            <a:r>
              <a:rPr lang="nl-NL" sz="1100" b="1" dirty="0" smtClean="0"/>
              <a:t>1948-Reaphorststraat Uitgifte van de eerste overbekende vuilnisbakken door de </a:t>
            </a:r>
            <a:r>
              <a:rPr lang="nl-NL" sz="1100" b="1" dirty="0" err="1" smtClean="0"/>
              <a:t>Roteb</a:t>
            </a:r>
            <a:endParaRPr lang="nl-NL" sz="1100" b="1" dirty="0"/>
          </a:p>
        </p:txBody>
      </p:sp>
    </p:spTree>
  </p:cSld>
  <p:clrMapOvr>
    <a:masterClrMapping/>
  </p:clrMapOvr>
  <p:transition advTm="20188">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dirty="0" smtClean="0">
                <a:latin typeface="Algerian" pitchFamily="82" charset="0"/>
              </a:rPr>
              <a:t>Rotterdam oude noorden</a:t>
            </a:r>
            <a:endParaRPr lang="nl-NL"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3</a:t>
            </a:fld>
            <a:endParaRPr lang="nl-NL"/>
          </a:p>
        </p:txBody>
      </p:sp>
      <p:pic>
        <p:nvPicPr>
          <p:cNvPr id="5" name="Afbeelding 4" descr="tour de france.jpg"/>
          <p:cNvPicPr>
            <a:picLocks noChangeAspect="1"/>
          </p:cNvPicPr>
          <p:nvPr/>
        </p:nvPicPr>
        <p:blipFill>
          <a:blip r:embed="rId2"/>
          <a:stretch>
            <a:fillRect/>
          </a:stretch>
        </p:blipFill>
        <p:spPr>
          <a:xfrm>
            <a:off x="1571603" y="1142984"/>
            <a:ext cx="7162503" cy="5143536"/>
          </a:xfrm>
          <a:prstGeom prst="rect">
            <a:avLst/>
          </a:prstGeom>
        </p:spPr>
      </p:pic>
      <p:pic>
        <p:nvPicPr>
          <p:cNvPr id="6" name="Afbeelding 5" descr="R (6).jpg"/>
          <p:cNvPicPr>
            <a:picLocks noChangeAspect="1"/>
          </p:cNvPicPr>
          <p:nvPr/>
        </p:nvPicPr>
        <p:blipFill>
          <a:blip r:embed="rId3" cstate="print"/>
          <a:stretch>
            <a:fillRect/>
          </a:stretch>
        </p:blipFill>
        <p:spPr>
          <a:xfrm>
            <a:off x="214282" y="1357298"/>
            <a:ext cx="1253732" cy="1571636"/>
          </a:xfrm>
          <a:prstGeom prst="rect">
            <a:avLst/>
          </a:prstGeom>
        </p:spPr>
      </p:pic>
      <p:pic>
        <p:nvPicPr>
          <p:cNvPr id="7" name="Afbeelding 6" descr="1890-Rechter rottekade1.jpg"/>
          <p:cNvPicPr>
            <a:picLocks noChangeAspect="1"/>
          </p:cNvPicPr>
          <p:nvPr/>
        </p:nvPicPr>
        <p:blipFill>
          <a:blip r:embed="rId4"/>
          <a:stretch>
            <a:fillRect/>
          </a:stretch>
        </p:blipFill>
        <p:spPr>
          <a:xfrm>
            <a:off x="1571605" y="1785926"/>
            <a:ext cx="7072361" cy="3571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2143108" y="5857892"/>
            <a:ext cx="6000792" cy="369332"/>
          </a:xfrm>
          <a:prstGeom prst="rect">
            <a:avLst/>
          </a:prstGeom>
          <a:noFill/>
        </p:spPr>
        <p:txBody>
          <a:bodyPr wrap="square" rtlCol="0">
            <a:spAutoFit/>
          </a:bodyPr>
          <a:lstStyle/>
          <a:p>
            <a:r>
              <a:rPr lang="nl-NL" b="1" dirty="0" smtClean="0"/>
              <a:t>1890-Rechter </a:t>
            </a:r>
            <a:r>
              <a:rPr lang="nl-NL" b="1" dirty="0" err="1" smtClean="0"/>
              <a:t>R</a:t>
            </a:r>
            <a:r>
              <a:rPr lang="nl-NL" b="1" dirty="0" err="1" smtClean="0"/>
              <a:t>ottekade</a:t>
            </a:r>
            <a:r>
              <a:rPr lang="nl-NL" b="1" dirty="0" smtClean="0"/>
              <a:t> azijn makerij AA</a:t>
            </a:r>
            <a:endParaRPr lang="nl-NL" b="1" dirty="0"/>
          </a:p>
        </p:txBody>
      </p:sp>
    </p:spTree>
  </p:cSld>
  <p:clrMapOvr>
    <a:masterClrMapping/>
  </p:clrMapOvr>
  <p:transition advTm="4984">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30</a:t>
            </a:fld>
            <a:endParaRPr lang="nl-NL"/>
          </a:p>
        </p:txBody>
      </p:sp>
      <p:pic>
        <p:nvPicPr>
          <p:cNvPr id="5" name="Afbeelding 4" descr="tour de france.jpg"/>
          <p:cNvPicPr>
            <a:picLocks noChangeAspect="1"/>
          </p:cNvPicPr>
          <p:nvPr/>
        </p:nvPicPr>
        <p:blipFill>
          <a:blip r:embed="rId2"/>
          <a:stretch>
            <a:fillRect/>
          </a:stretch>
        </p:blipFill>
        <p:spPr>
          <a:xfrm>
            <a:off x="1285853" y="1142984"/>
            <a:ext cx="7448254"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6-Bloklandstraat foto vanaf de Tochtstraat Rotterdam noord.jpg"/>
          <p:cNvPicPr>
            <a:picLocks noChangeAspect="1"/>
          </p:cNvPicPr>
          <p:nvPr/>
        </p:nvPicPr>
        <p:blipFill>
          <a:blip r:embed="rId4"/>
          <a:stretch>
            <a:fillRect/>
          </a:stretch>
        </p:blipFill>
        <p:spPr>
          <a:xfrm>
            <a:off x="1571604" y="1571612"/>
            <a:ext cx="6715171" cy="4000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643042" y="5786454"/>
            <a:ext cx="6786610" cy="369332"/>
          </a:xfrm>
          <a:prstGeom prst="rect">
            <a:avLst/>
          </a:prstGeom>
          <a:noFill/>
        </p:spPr>
        <p:txBody>
          <a:bodyPr wrap="square" rtlCol="0">
            <a:spAutoFit/>
          </a:bodyPr>
          <a:lstStyle/>
          <a:p>
            <a:r>
              <a:rPr lang="nl-NL" b="1" dirty="0" smtClean="0"/>
              <a:t>1954-Bergweg Rotterdam Het asfalteren met een stoomwals.</a:t>
            </a:r>
            <a:endParaRPr lang="nl-NL" b="1" dirty="0"/>
          </a:p>
        </p:txBody>
      </p:sp>
    </p:spTree>
  </p:cSld>
  <p:clrMapOvr>
    <a:masterClrMapping/>
  </p:clrMapOvr>
  <p:transition advTm="21062">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lgerian" pitchFamily="82" charset="0"/>
              </a:rPr>
              <a:t>      </a:t>
            </a:r>
            <a:r>
              <a:rPr lang="nl-NL" sz="4000" dirty="0" smtClean="0">
                <a:latin typeface="Algerian" pitchFamily="82" charset="0"/>
              </a:rPr>
              <a:t>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4</a:t>
            </a:fld>
            <a:endParaRPr lang="nl-NL"/>
          </a:p>
        </p:txBody>
      </p:sp>
      <p:pic>
        <p:nvPicPr>
          <p:cNvPr id="5" name="Afbeelding 4" descr="tour de france.jpg"/>
          <p:cNvPicPr>
            <a:picLocks noChangeAspect="1"/>
          </p:cNvPicPr>
          <p:nvPr/>
        </p:nvPicPr>
        <p:blipFill>
          <a:blip r:embed="rId2"/>
          <a:stretch>
            <a:fillRect/>
          </a:stretch>
        </p:blipFill>
        <p:spPr>
          <a:xfrm>
            <a:off x="1571603" y="1142984"/>
            <a:ext cx="7162503" cy="5143536"/>
          </a:xfrm>
          <a:prstGeom prst="rect">
            <a:avLst/>
          </a:prstGeom>
        </p:spPr>
      </p:pic>
      <p:pic>
        <p:nvPicPr>
          <p:cNvPr id="6" name="Afbeelding 5" descr="R (6).jpg"/>
          <p:cNvPicPr>
            <a:picLocks noChangeAspect="1"/>
          </p:cNvPicPr>
          <p:nvPr/>
        </p:nvPicPr>
        <p:blipFill>
          <a:blip r:embed="rId3" cstate="print"/>
          <a:stretch>
            <a:fillRect/>
          </a:stretch>
        </p:blipFill>
        <p:spPr>
          <a:xfrm>
            <a:off x="214282" y="214290"/>
            <a:ext cx="1253732" cy="1571636"/>
          </a:xfrm>
          <a:prstGeom prst="rect">
            <a:avLst/>
          </a:prstGeom>
        </p:spPr>
      </p:pic>
      <p:pic>
        <p:nvPicPr>
          <p:cNvPr id="7" name="Afbeelding 6" descr="1895-Bergweg-Rotterdam  ter hoogte van de Noordsingel. Rechts café Bellevue aan de Noordsingel..jpg"/>
          <p:cNvPicPr>
            <a:picLocks noChangeAspect="1"/>
          </p:cNvPicPr>
          <p:nvPr/>
        </p:nvPicPr>
        <p:blipFill>
          <a:blip r:embed="rId4"/>
          <a:stretch>
            <a:fillRect/>
          </a:stretch>
        </p:blipFill>
        <p:spPr>
          <a:xfrm>
            <a:off x="1643042" y="1571612"/>
            <a:ext cx="7000924" cy="4143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928794" y="5786454"/>
            <a:ext cx="6643734" cy="276999"/>
          </a:xfrm>
          <a:prstGeom prst="rect">
            <a:avLst/>
          </a:prstGeom>
          <a:noFill/>
        </p:spPr>
        <p:txBody>
          <a:bodyPr wrap="square" rtlCol="0">
            <a:spAutoFit/>
          </a:bodyPr>
          <a:lstStyle/>
          <a:p>
            <a:r>
              <a:rPr lang="nl-NL" sz="1200" b="1" dirty="0" smtClean="0"/>
              <a:t>1895-Bergweg-Rotterdam  ter hoogte van de </a:t>
            </a:r>
            <a:r>
              <a:rPr lang="nl-NL" sz="1200" b="1" dirty="0" err="1" smtClean="0"/>
              <a:t>Noordsingel</a:t>
            </a:r>
            <a:r>
              <a:rPr lang="nl-NL" sz="1200" b="1" dirty="0" smtClean="0"/>
              <a:t>. Rechts café </a:t>
            </a:r>
            <a:r>
              <a:rPr lang="nl-NL" sz="1200" b="1" dirty="0" err="1" smtClean="0"/>
              <a:t>Bellevue</a:t>
            </a:r>
            <a:r>
              <a:rPr lang="nl-NL" sz="1200" b="1" dirty="0" smtClean="0"/>
              <a:t> aan de </a:t>
            </a:r>
            <a:r>
              <a:rPr lang="nl-NL" sz="1200" b="1" dirty="0" err="1" smtClean="0"/>
              <a:t>Noordsingel</a:t>
            </a:r>
            <a:endParaRPr lang="nl-NL" sz="1200" b="1" dirty="0"/>
          </a:p>
        </p:txBody>
      </p:sp>
    </p:spTree>
  </p:cSld>
  <p:clrMapOvr>
    <a:masterClrMapping/>
  </p:clrMapOvr>
  <p:transition advTm="5047">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5</a:t>
            </a:fld>
            <a:endParaRPr lang="nl-NL"/>
          </a:p>
        </p:txBody>
      </p:sp>
      <p:pic>
        <p:nvPicPr>
          <p:cNvPr id="5" name="Afbeelding 4" descr="tour de france.jpg"/>
          <p:cNvPicPr>
            <a:picLocks noChangeAspect="1"/>
          </p:cNvPicPr>
          <p:nvPr/>
        </p:nvPicPr>
        <p:blipFill>
          <a:blip r:embed="rId2"/>
          <a:stretch>
            <a:fillRect/>
          </a:stretch>
        </p:blipFill>
        <p:spPr>
          <a:xfrm>
            <a:off x="1571603" y="1142984"/>
            <a:ext cx="7162503" cy="5143536"/>
          </a:xfrm>
          <a:prstGeom prst="rect">
            <a:avLst/>
          </a:prstGeom>
        </p:spPr>
      </p:pic>
      <p:pic>
        <p:nvPicPr>
          <p:cNvPr id="6" name="Afbeelding 5" descr="R (6).jpg"/>
          <p:cNvPicPr>
            <a:picLocks noChangeAspect="1"/>
          </p:cNvPicPr>
          <p:nvPr/>
        </p:nvPicPr>
        <p:blipFill>
          <a:blip r:embed="rId3" cstate="print"/>
          <a:stretch>
            <a:fillRect/>
          </a:stretch>
        </p:blipFill>
        <p:spPr>
          <a:xfrm>
            <a:off x="142844" y="214290"/>
            <a:ext cx="1253732" cy="1571636"/>
          </a:xfrm>
          <a:prstGeom prst="rect">
            <a:avLst/>
          </a:prstGeom>
        </p:spPr>
      </p:pic>
      <p:pic>
        <p:nvPicPr>
          <p:cNvPr id="7" name="Afbeelding 6" descr="1896-Noordsingel Rotterdam 2.jpg"/>
          <p:cNvPicPr>
            <a:picLocks noChangeAspect="1"/>
          </p:cNvPicPr>
          <p:nvPr/>
        </p:nvPicPr>
        <p:blipFill>
          <a:blip r:embed="rId4"/>
          <a:stretch>
            <a:fillRect/>
          </a:stretch>
        </p:blipFill>
        <p:spPr>
          <a:xfrm>
            <a:off x="1643042" y="1500174"/>
            <a:ext cx="6929486" cy="4286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1857356" y="5857892"/>
            <a:ext cx="6572296" cy="369332"/>
          </a:xfrm>
          <a:prstGeom prst="rect">
            <a:avLst/>
          </a:prstGeom>
          <a:noFill/>
        </p:spPr>
        <p:txBody>
          <a:bodyPr wrap="square" rtlCol="0">
            <a:spAutoFit/>
          </a:bodyPr>
          <a:lstStyle/>
          <a:p>
            <a:pPr algn="ctr"/>
            <a:r>
              <a:rPr lang="nl-NL" b="1" dirty="0" smtClean="0"/>
              <a:t>1896-Noordsingel Rotterdam </a:t>
            </a:r>
            <a:r>
              <a:rPr lang="nl-NL" dirty="0" smtClean="0"/>
              <a:t>2</a:t>
            </a:r>
            <a:endParaRPr lang="nl-NL" dirty="0"/>
          </a:p>
        </p:txBody>
      </p:sp>
    </p:spTree>
  </p:cSld>
  <p:clrMapOvr>
    <a:masterClrMapping/>
  </p:clrMapOvr>
  <p:transition advTm="4922">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6</a:t>
            </a:fld>
            <a:endParaRPr lang="nl-NL"/>
          </a:p>
        </p:txBody>
      </p:sp>
      <p:pic>
        <p:nvPicPr>
          <p:cNvPr id="5" name="Afbeelding 4" descr="tour de france.jpg"/>
          <p:cNvPicPr>
            <a:picLocks noChangeAspect="1"/>
          </p:cNvPicPr>
          <p:nvPr/>
        </p:nvPicPr>
        <p:blipFill>
          <a:blip r:embed="rId2"/>
          <a:stretch>
            <a:fillRect/>
          </a:stretch>
        </p:blipFill>
        <p:spPr>
          <a:xfrm>
            <a:off x="1571603" y="1142984"/>
            <a:ext cx="7162503" cy="5143536"/>
          </a:xfrm>
          <a:prstGeom prst="rect">
            <a:avLst/>
          </a:prstGeom>
        </p:spPr>
      </p:pic>
      <p:pic>
        <p:nvPicPr>
          <p:cNvPr id="6" name="Afbeelding 5" descr="R (6).jpg"/>
          <p:cNvPicPr>
            <a:picLocks noChangeAspect="1"/>
          </p:cNvPicPr>
          <p:nvPr/>
        </p:nvPicPr>
        <p:blipFill>
          <a:blip r:embed="rId3" cstate="print"/>
          <a:stretch>
            <a:fillRect/>
          </a:stretch>
        </p:blipFill>
        <p:spPr>
          <a:xfrm>
            <a:off x="214282" y="214290"/>
            <a:ext cx="1253732" cy="1571636"/>
          </a:xfrm>
          <a:prstGeom prst="rect">
            <a:avLst/>
          </a:prstGeom>
        </p:spPr>
      </p:pic>
      <p:pic>
        <p:nvPicPr>
          <p:cNvPr id="7" name="Afbeelding 6" descr="1899-Zomerhofstraat Bezoek van koningin Wilhelmina en koningin Emma met op de voorgrond de koninklijke koets.jpg"/>
          <p:cNvPicPr>
            <a:picLocks noChangeAspect="1"/>
          </p:cNvPicPr>
          <p:nvPr/>
        </p:nvPicPr>
        <p:blipFill>
          <a:blip r:embed="rId4"/>
          <a:stretch>
            <a:fillRect/>
          </a:stretch>
        </p:blipFill>
        <p:spPr>
          <a:xfrm>
            <a:off x="1571604" y="1714488"/>
            <a:ext cx="7072362" cy="3988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Tm="5203">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7</a:t>
            </a:fld>
            <a:endParaRPr lang="nl-NL"/>
          </a:p>
        </p:txBody>
      </p:sp>
      <p:pic>
        <p:nvPicPr>
          <p:cNvPr id="5" name="Afbeelding 4" descr="tour de france.jpg"/>
          <p:cNvPicPr>
            <a:picLocks noChangeAspect="1"/>
          </p:cNvPicPr>
          <p:nvPr/>
        </p:nvPicPr>
        <p:blipFill>
          <a:blip r:embed="rId2"/>
          <a:stretch>
            <a:fillRect/>
          </a:stretch>
        </p:blipFill>
        <p:spPr>
          <a:xfrm>
            <a:off x="1571603" y="1142984"/>
            <a:ext cx="7162503" cy="5572164"/>
          </a:xfrm>
          <a:prstGeom prst="rect">
            <a:avLst/>
          </a:prstGeom>
        </p:spPr>
      </p:pic>
      <p:pic>
        <p:nvPicPr>
          <p:cNvPr id="6" name="Afbeelding 5" descr="R (6).jpg"/>
          <p:cNvPicPr>
            <a:picLocks noChangeAspect="1"/>
          </p:cNvPicPr>
          <p:nvPr/>
        </p:nvPicPr>
        <p:blipFill>
          <a:blip r:embed="rId3" cstate="print"/>
          <a:stretch>
            <a:fillRect/>
          </a:stretch>
        </p:blipFill>
        <p:spPr>
          <a:xfrm>
            <a:off x="214282" y="214290"/>
            <a:ext cx="1253732" cy="1571636"/>
          </a:xfrm>
          <a:prstGeom prst="rect">
            <a:avLst/>
          </a:prstGeom>
        </p:spPr>
      </p:pic>
      <p:pic>
        <p:nvPicPr>
          <p:cNvPr id="7" name="Afbeelding 6" descr="1898-Gerard Scholtenstraat-Rotterdam Het Heilige Geesthuis.jpg"/>
          <p:cNvPicPr>
            <a:picLocks noChangeAspect="1"/>
          </p:cNvPicPr>
          <p:nvPr/>
        </p:nvPicPr>
        <p:blipFill>
          <a:blip r:embed="rId4"/>
          <a:stretch>
            <a:fillRect/>
          </a:stretch>
        </p:blipFill>
        <p:spPr>
          <a:xfrm>
            <a:off x="1571604" y="1357298"/>
            <a:ext cx="7072362" cy="4786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2000232" y="6215082"/>
            <a:ext cx="6500858" cy="369332"/>
          </a:xfrm>
          <a:prstGeom prst="rect">
            <a:avLst/>
          </a:prstGeom>
          <a:noFill/>
        </p:spPr>
        <p:txBody>
          <a:bodyPr wrap="square" rtlCol="0">
            <a:spAutoFit/>
          </a:bodyPr>
          <a:lstStyle/>
          <a:p>
            <a:r>
              <a:rPr lang="nl-NL" b="1" dirty="0" smtClean="0"/>
              <a:t>1898-Gerard </a:t>
            </a:r>
            <a:r>
              <a:rPr lang="nl-NL" b="1" dirty="0" err="1" smtClean="0"/>
              <a:t>Scholtenstraat-Rotterdam</a:t>
            </a:r>
            <a:r>
              <a:rPr lang="nl-NL" b="1" dirty="0" smtClean="0"/>
              <a:t> Het Heilige Geesthuis</a:t>
            </a:r>
            <a:endParaRPr lang="nl-NL" b="1" dirty="0"/>
          </a:p>
        </p:txBody>
      </p:sp>
    </p:spTree>
  </p:cSld>
  <p:clrMapOvr>
    <a:masterClrMapping/>
  </p:clrMapOvr>
  <p:transition advTm="5063">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8</a:t>
            </a:fld>
            <a:endParaRPr lang="nl-NL"/>
          </a:p>
        </p:txBody>
      </p:sp>
      <p:pic>
        <p:nvPicPr>
          <p:cNvPr id="5" name="Afbeelding 4" descr="tour de france.jpg"/>
          <p:cNvPicPr>
            <a:picLocks noChangeAspect="1"/>
          </p:cNvPicPr>
          <p:nvPr/>
        </p:nvPicPr>
        <p:blipFill>
          <a:blip r:embed="rId2"/>
          <a:stretch>
            <a:fillRect/>
          </a:stretch>
        </p:blipFill>
        <p:spPr>
          <a:xfrm>
            <a:off x="1571603" y="1142984"/>
            <a:ext cx="7162503" cy="5143536"/>
          </a:xfrm>
          <a:prstGeom prst="rect">
            <a:avLst/>
          </a:prstGeom>
        </p:spPr>
      </p:pic>
      <p:pic>
        <p:nvPicPr>
          <p:cNvPr id="6" name="Afbeelding 5" descr="tour de france.jpg"/>
          <p:cNvPicPr>
            <a:picLocks noChangeAspect="1"/>
          </p:cNvPicPr>
          <p:nvPr/>
        </p:nvPicPr>
        <p:blipFill>
          <a:blip r:embed="rId2"/>
          <a:stretch>
            <a:fillRect/>
          </a:stretch>
        </p:blipFill>
        <p:spPr>
          <a:xfrm>
            <a:off x="1428728" y="1142984"/>
            <a:ext cx="7162503" cy="5143536"/>
          </a:xfrm>
          <a:prstGeom prst="rect">
            <a:avLst/>
          </a:prstGeom>
        </p:spPr>
      </p:pic>
      <p:pic>
        <p:nvPicPr>
          <p:cNvPr id="7" name="Afbeelding 6" descr="R (6).jpg"/>
          <p:cNvPicPr>
            <a:picLocks noChangeAspect="1"/>
          </p:cNvPicPr>
          <p:nvPr/>
        </p:nvPicPr>
        <p:blipFill>
          <a:blip r:embed="rId3" cstate="print"/>
          <a:stretch>
            <a:fillRect/>
          </a:stretch>
        </p:blipFill>
        <p:spPr>
          <a:xfrm>
            <a:off x="0" y="0"/>
            <a:ext cx="1253732" cy="1571636"/>
          </a:xfrm>
          <a:prstGeom prst="rect">
            <a:avLst/>
          </a:prstGeom>
        </p:spPr>
      </p:pic>
      <p:pic>
        <p:nvPicPr>
          <p:cNvPr id="8" name="Afbeelding 7" descr="1900-01-06-Zaagmolenbrug-Rotterdam Noord Een conducteur controleert kaartjes op een paardentram met nummer 179.  ..jpg"/>
          <p:cNvPicPr>
            <a:picLocks noChangeAspect="1"/>
          </p:cNvPicPr>
          <p:nvPr/>
        </p:nvPicPr>
        <p:blipFill>
          <a:blip r:embed="rId4"/>
          <a:stretch>
            <a:fillRect/>
          </a:stretch>
        </p:blipFill>
        <p:spPr>
          <a:xfrm>
            <a:off x="1432560" y="1712242"/>
            <a:ext cx="7068530" cy="37884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kstvak 8"/>
          <p:cNvSpPr txBox="1"/>
          <p:nvPr/>
        </p:nvSpPr>
        <p:spPr>
          <a:xfrm>
            <a:off x="1785918" y="5786454"/>
            <a:ext cx="6572296" cy="461665"/>
          </a:xfrm>
          <a:prstGeom prst="rect">
            <a:avLst/>
          </a:prstGeom>
          <a:noFill/>
        </p:spPr>
        <p:txBody>
          <a:bodyPr wrap="square" rtlCol="0">
            <a:spAutoFit/>
          </a:bodyPr>
          <a:lstStyle/>
          <a:p>
            <a:r>
              <a:rPr lang="nl-NL" sz="1200" b="1" dirty="0" smtClean="0"/>
              <a:t>1900-Bergweg (vanaf 1916 Straatweg), met rechts de villa </a:t>
            </a:r>
            <a:r>
              <a:rPr lang="nl-NL" sz="1200" b="1" dirty="0" err="1" smtClean="0"/>
              <a:t>Buitenlust</a:t>
            </a:r>
            <a:r>
              <a:rPr lang="nl-NL" sz="1200" b="1" dirty="0" smtClean="0"/>
              <a:t>, sinds 1921 het raadhuis van </a:t>
            </a:r>
            <a:r>
              <a:rPr lang="nl-NL" sz="1200" b="1" dirty="0" err="1" smtClean="0"/>
              <a:t>Hillegersberg</a:t>
            </a:r>
            <a:r>
              <a:rPr lang="nl-NL" sz="1200" b="1" dirty="0" smtClean="0"/>
              <a:t>, uit het </a:t>
            </a:r>
            <a:r>
              <a:rPr lang="nl-NL" sz="1200" b="1" dirty="0" err="1" smtClean="0"/>
              <a:t>noorden.Rotterdam</a:t>
            </a:r>
            <a:endParaRPr lang="nl-NL" sz="1200" b="1" dirty="0"/>
          </a:p>
        </p:txBody>
      </p:sp>
    </p:spTree>
  </p:cSld>
  <p:clrMapOvr>
    <a:masterClrMapping/>
  </p:clrMapOvr>
  <p:transition advTm="5141">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latin typeface="Algerian" pitchFamily="82" charset="0"/>
              </a:rPr>
              <a:t>          Rotterdam oude noorden</a:t>
            </a:r>
            <a:endParaRPr lang="nl-NL" sz="4000" dirty="0">
              <a:latin typeface="Algerian" pitchFamily="82" charset="0"/>
            </a:endParaRPr>
          </a:p>
        </p:txBody>
      </p:sp>
      <p:sp>
        <p:nvSpPr>
          <p:cNvPr id="3" name="Tijdelijke aanduiding voor datum 2"/>
          <p:cNvSpPr>
            <a:spLocks noGrp="1"/>
          </p:cNvSpPr>
          <p:nvPr>
            <p:ph type="dt" sz="half" idx="10"/>
          </p:nvPr>
        </p:nvSpPr>
        <p:spPr/>
        <p:txBody>
          <a:bodyPr/>
          <a:lstStyle/>
          <a:p>
            <a:fld id="{0EA49D36-9AFA-4AF6-A923-90B0353C9A64}" type="datetime1">
              <a:rPr lang="nl-NL" smtClean="0"/>
              <a:pPr/>
              <a:t>21-8-2023</a:t>
            </a:fld>
            <a:endParaRPr lang="nl-NL"/>
          </a:p>
        </p:txBody>
      </p:sp>
      <p:sp>
        <p:nvSpPr>
          <p:cNvPr id="4" name="Tijdelijke aanduiding voor dianummer 3"/>
          <p:cNvSpPr>
            <a:spLocks noGrp="1"/>
          </p:cNvSpPr>
          <p:nvPr>
            <p:ph type="sldNum" sz="quarter" idx="12"/>
          </p:nvPr>
        </p:nvSpPr>
        <p:spPr/>
        <p:txBody>
          <a:bodyPr/>
          <a:lstStyle/>
          <a:p>
            <a:fld id="{67CF8E41-38B9-4256-AADE-EE020A021CB1}" type="slidenum">
              <a:rPr lang="nl-NL" smtClean="0"/>
              <a:pPr/>
              <a:t>9</a:t>
            </a:fld>
            <a:endParaRPr lang="nl-NL"/>
          </a:p>
        </p:txBody>
      </p:sp>
      <p:pic>
        <p:nvPicPr>
          <p:cNvPr id="5" name="Afbeelding 4" descr="tour de france.jpg"/>
          <p:cNvPicPr>
            <a:picLocks noChangeAspect="1"/>
          </p:cNvPicPr>
          <p:nvPr/>
        </p:nvPicPr>
        <p:blipFill>
          <a:blip r:embed="rId2"/>
          <a:stretch>
            <a:fillRect/>
          </a:stretch>
        </p:blipFill>
        <p:spPr>
          <a:xfrm>
            <a:off x="1357291" y="1142984"/>
            <a:ext cx="7376816" cy="5143536"/>
          </a:xfrm>
          <a:prstGeom prst="rect">
            <a:avLst/>
          </a:prstGeom>
        </p:spPr>
      </p:pic>
      <p:pic>
        <p:nvPicPr>
          <p:cNvPr id="6" name="Afbeelding 5" descr="R (6).jpg"/>
          <p:cNvPicPr>
            <a:picLocks noChangeAspect="1"/>
          </p:cNvPicPr>
          <p:nvPr/>
        </p:nvPicPr>
        <p:blipFill>
          <a:blip r:embed="rId3" cstate="print"/>
          <a:stretch>
            <a:fillRect/>
          </a:stretch>
        </p:blipFill>
        <p:spPr>
          <a:xfrm>
            <a:off x="0" y="0"/>
            <a:ext cx="1253732" cy="1571636"/>
          </a:xfrm>
          <a:prstGeom prst="rect">
            <a:avLst/>
          </a:prstGeom>
        </p:spPr>
      </p:pic>
      <p:pic>
        <p:nvPicPr>
          <p:cNvPr id="7" name="Afbeelding 6" descr="1900-Hofdijk, uit het noordoosten-Rotterdam noord.jpg"/>
          <p:cNvPicPr>
            <a:picLocks noChangeAspect="1"/>
          </p:cNvPicPr>
          <p:nvPr/>
        </p:nvPicPr>
        <p:blipFill>
          <a:blip r:embed="rId4"/>
          <a:stretch>
            <a:fillRect/>
          </a:stretch>
        </p:blipFill>
        <p:spPr>
          <a:xfrm>
            <a:off x="1571604" y="1571612"/>
            <a:ext cx="6929486" cy="38576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2000232" y="5715016"/>
            <a:ext cx="6286544" cy="369332"/>
          </a:xfrm>
          <a:prstGeom prst="rect">
            <a:avLst/>
          </a:prstGeom>
          <a:noFill/>
        </p:spPr>
        <p:txBody>
          <a:bodyPr wrap="square" rtlCol="0">
            <a:spAutoFit/>
          </a:bodyPr>
          <a:lstStyle/>
          <a:p>
            <a:r>
              <a:rPr lang="nl-NL" b="1" dirty="0" smtClean="0"/>
              <a:t>1900-Hofdijk, uit het </a:t>
            </a:r>
            <a:r>
              <a:rPr lang="nl-NL" b="1" dirty="0" err="1" smtClean="0"/>
              <a:t>noordoosten-Rotterdam</a:t>
            </a:r>
            <a:r>
              <a:rPr lang="nl-NL" b="1" dirty="0" smtClean="0"/>
              <a:t> noord</a:t>
            </a:r>
            <a:endParaRPr lang="nl-NL" b="1" dirty="0"/>
          </a:p>
        </p:txBody>
      </p:sp>
    </p:spTree>
  </p:cSld>
  <p:clrMapOvr>
    <a:masterClrMapping/>
  </p:clrMapOvr>
  <p:transition advTm="4718">
    <p:zoom/>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499</Words>
  <Application>Microsoft Office PowerPoint</Application>
  <PresentationFormat>Diavoorstelling (4:3)</PresentationFormat>
  <Paragraphs>122</Paragraphs>
  <Slides>30</Slides>
  <Notes>0</Notes>
  <HiddenSlides>0</HiddenSlides>
  <MMClips>1</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Office-thema</vt:lpstr>
      <vt:lpstr>Dia 1</vt:lpstr>
      <vt:lpstr>       Rotterdam oude noorden</vt:lpstr>
      <vt:lpstr>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lpstr>         Rotterdam oude noorden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Marinus Huisman</dc:creator>
  <cp:lastModifiedBy>Marinus Huisman</cp:lastModifiedBy>
  <cp:revision>30</cp:revision>
  <dcterms:created xsi:type="dcterms:W3CDTF">2023-07-23T02:14:28Z</dcterms:created>
  <dcterms:modified xsi:type="dcterms:W3CDTF">2023-08-21T08:22:35Z</dcterms:modified>
</cp:coreProperties>
</file>