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93" autoAdjust="0"/>
    <p:restoredTop sz="94681" autoAdjust="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5E1C10-377B-4531-B16D-7889542C1673}" type="datetimeFigureOut">
              <a:rPr lang="nl-NL" smtClean="0"/>
              <a:t>23-7-2023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E85F1B-01FC-4D92-A406-733A971F87EB}" type="slidenum">
              <a:rPr lang="nl-NL" smtClean="0"/>
              <a:t>‹nr.›</a:t>
            </a:fld>
            <a:endParaRPr lang="nl-NL"/>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D3C3111-633D-46EB-B228-77D2E85D9BA1}" type="slidenum">
              <a:rPr lang="en-US"/>
              <a:pPr/>
              <a:t>‹nr.›</a:t>
            </a:fld>
            <a:endParaRPr lang="en-US"/>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zondag 23 juli 2023</a:t>
            </a:r>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0D3C3111-633D-46EB-B228-77D2E85D9BA1}" type="slidenum">
              <a:rPr lang="en-US" smtClean="0"/>
              <a:pPr/>
              <a:t>1</a:t>
            </a:fld>
            <a:endParaRPr lang="en-US"/>
          </a:p>
        </p:txBody>
      </p:sp>
      <p:sp>
        <p:nvSpPr>
          <p:cNvPr id="5" name="Tijdelijke aanduiding voor datum 4"/>
          <p:cNvSpPr>
            <a:spLocks noGrp="1"/>
          </p:cNvSpPr>
          <p:nvPr>
            <p:ph type="dt" idx="11"/>
          </p:nvPr>
        </p:nvSpPr>
        <p:spPr/>
        <p:txBody>
          <a:bodyPr/>
          <a:lstStyle/>
          <a:p>
            <a:endParaRPr lang="en-US"/>
          </a:p>
        </p:txBody>
      </p:sp>
      <p:sp>
        <p:nvSpPr>
          <p:cNvPr id="6" name="Tijdelijke aanduiding voor koptekst 5"/>
          <p:cNvSpPr>
            <a:spLocks noGrp="1"/>
          </p:cNvSpPr>
          <p:nvPr>
            <p:ph type="hd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3082" name="Picture 10" descr="j039596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4648200" y="0"/>
            <a:ext cx="4495800" cy="2743200"/>
          </a:xfrm>
        </p:spPr>
        <p:txBody>
          <a:bodyPr/>
          <a:lstStyle>
            <a:lvl1pPr algn="r">
              <a:defRPr sz="4800"/>
            </a:lvl1pPr>
          </a:lstStyle>
          <a:p>
            <a:r>
              <a:rPr lang="nl-NL" smtClean="0"/>
              <a:t>Klik om de stijl te bewerken</a:t>
            </a:r>
            <a:endParaRPr lang="en-US"/>
          </a:p>
        </p:txBody>
      </p:sp>
      <p:sp>
        <p:nvSpPr>
          <p:cNvPr id="3075" name="Rectangle 3"/>
          <p:cNvSpPr>
            <a:spLocks noGrp="1" noChangeArrowheads="1"/>
          </p:cNvSpPr>
          <p:nvPr>
            <p:ph type="subTitle" idx="1"/>
          </p:nvPr>
        </p:nvSpPr>
        <p:spPr>
          <a:xfrm>
            <a:off x="0" y="6172200"/>
            <a:ext cx="9144000" cy="685800"/>
          </a:xfrm>
        </p:spPr>
        <p:txBody>
          <a:bodyPr/>
          <a:lstStyle>
            <a:lvl1pPr marL="0" indent="0" algn="ctr">
              <a:buFontTx/>
              <a:buNone/>
              <a:defRPr>
                <a:solidFill>
                  <a:schemeClr val="bg1"/>
                </a:solidFill>
              </a:defRPr>
            </a:lvl1pPr>
          </a:lstStyle>
          <a:p>
            <a:r>
              <a:rPr lang="nl-NL" smtClean="0"/>
              <a:t>Klik om het opmaakprofiel van de modelondertitel te bewerken</a:t>
            </a:r>
            <a:endParaRPr lang="en-US"/>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2B61D9F1-C058-42A4-8C0D-5B6C42651073}" type="slidenum">
              <a:rPr lang="en-US"/>
              <a:pPr/>
              <a:t>‹nr.›</a:t>
            </a:fld>
            <a:endParaRPr lang="en-US"/>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86550" y="228600"/>
            <a:ext cx="2152650" cy="574516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28600" y="228600"/>
            <a:ext cx="6305550" cy="57451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93DA1870-D753-4A01-B95C-9865E4B167C1}" type="slidenum">
              <a:rPr lang="en-US"/>
              <a:pPr/>
              <a:t>‹nr.›</a:t>
            </a:fld>
            <a:endParaRPr lang="en-US"/>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CA33148B-F25A-4201-A996-96494C687D84}" type="slidenum">
              <a:rPr lang="en-US"/>
              <a:pPr/>
              <a:t>‹nr.›</a:t>
            </a:fld>
            <a:endParaRPr lang="en-US"/>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B72CAF14-C462-41F2-AF5C-3F4D95CCBAB1}" type="slidenum">
              <a:rPr lang="en-US"/>
              <a:pPr/>
              <a:t>‹nr.›</a:t>
            </a:fld>
            <a:endParaRPr lang="en-US"/>
          </a:p>
        </p:txBody>
      </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286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10100" y="14478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en-US"/>
          </a:p>
        </p:txBody>
      </p:sp>
      <p:sp>
        <p:nvSpPr>
          <p:cNvPr id="6" name="Tijdelijke aanduiding voor voettekst 5"/>
          <p:cNvSpPr>
            <a:spLocks noGrp="1"/>
          </p:cNvSpPr>
          <p:nvPr>
            <p:ph type="ftr" sz="quarter" idx="11"/>
          </p:nvPr>
        </p:nvSpPr>
        <p:spPr/>
        <p:txBody>
          <a:bodyPr/>
          <a:lstStyle>
            <a:lvl1pPr>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85492E03-DFAA-4CF2-A907-9EC321E781F0}" type="slidenum">
              <a:rPr lang="en-US"/>
              <a:pPr/>
              <a:t>‹nr.›</a:t>
            </a:fld>
            <a:endParaRPr lang="en-US"/>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en-US"/>
          </a:p>
        </p:txBody>
      </p:sp>
      <p:sp>
        <p:nvSpPr>
          <p:cNvPr id="8" name="Tijdelijke aanduiding voor voettekst 7"/>
          <p:cNvSpPr>
            <a:spLocks noGrp="1"/>
          </p:cNvSpPr>
          <p:nvPr>
            <p:ph type="ftr" sz="quarter" idx="11"/>
          </p:nvPr>
        </p:nvSpPr>
        <p:spPr/>
        <p:txBody>
          <a:bodyPr/>
          <a:lstStyle>
            <a:lvl1pPr>
              <a:defRPr/>
            </a:lvl1pPr>
          </a:lstStyle>
          <a:p>
            <a:endParaRPr lang="en-US"/>
          </a:p>
        </p:txBody>
      </p:sp>
      <p:sp>
        <p:nvSpPr>
          <p:cNvPr id="9" name="Tijdelijke aanduiding voor dianummer 8"/>
          <p:cNvSpPr>
            <a:spLocks noGrp="1"/>
          </p:cNvSpPr>
          <p:nvPr>
            <p:ph type="sldNum" sz="quarter" idx="12"/>
          </p:nvPr>
        </p:nvSpPr>
        <p:spPr/>
        <p:txBody>
          <a:bodyPr/>
          <a:lstStyle>
            <a:lvl1pPr>
              <a:defRPr/>
            </a:lvl1pPr>
          </a:lstStyle>
          <a:p>
            <a:fld id="{6C321FCD-E497-4B58-A1D3-801A6D2BE4A2}" type="slidenum">
              <a:rPr lang="en-US"/>
              <a:pPr/>
              <a:t>‹nr.›</a:t>
            </a:fld>
            <a:endParaRPr lang="en-US"/>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en-US"/>
          </a:p>
        </p:txBody>
      </p:sp>
      <p:sp>
        <p:nvSpPr>
          <p:cNvPr id="4" name="Tijdelijke aanduiding voor voettekst 3"/>
          <p:cNvSpPr>
            <a:spLocks noGrp="1"/>
          </p:cNvSpPr>
          <p:nvPr>
            <p:ph type="ftr" sz="quarter" idx="11"/>
          </p:nvPr>
        </p:nvSpPr>
        <p:spPr/>
        <p:txBody>
          <a:bodyPr/>
          <a:lstStyle>
            <a:lvl1pPr>
              <a:defRPr/>
            </a:lvl1pPr>
          </a:lstStyle>
          <a:p>
            <a:endParaRPr lang="en-US"/>
          </a:p>
        </p:txBody>
      </p:sp>
      <p:sp>
        <p:nvSpPr>
          <p:cNvPr id="5" name="Tijdelijke aanduiding voor dianummer 4"/>
          <p:cNvSpPr>
            <a:spLocks noGrp="1"/>
          </p:cNvSpPr>
          <p:nvPr>
            <p:ph type="sldNum" sz="quarter" idx="12"/>
          </p:nvPr>
        </p:nvSpPr>
        <p:spPr/>
        <p:txBody>
          <a:bodyPr/>
          <a:lstStyle>
            <a:lvl1pPr>
              <a:defRPr/>
            </a:lvl1pPr>
          </a:lstStyle>
          <a:p>
            <a:fld id="{45A72FB8-ABC6-427A-98E3-E064A80EBEDC}" type="slidenum">
              <a:rPr lang="en-US"/>
              <a:pPr/>
              <a:t>‹nr.›</a:t>
            </a:fld>
            <a:endParaRPr lang="en-US"/>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p>
        </p:txBody>
      </p:sp>
      <p:sp>
        <p:nvSpPr>
          <p:cNvPr id="3" name="Tijdelijke aanduiding voor voettekst 2"/>
          <p:cNvSpPr>
            <a:spLocks noGrp="1"/>
          </p:cNvSpPr>
          <p:nvPr>
            <p:ph type="ftr" sz="quarter" idx="11"/>
          </p:nvPr>
        </p:nvSpPr>
        <p:spPr/>
        <p:txBody>
          <a:bodyPr/>
          <a:lstStyle>
            <a:lvl1pPr>
              <a:defRPr/>
            </a:lvl1pPr>
          </a:lstStyle>
          <a:p>
            <a:endParaRPr lang="en-US"/>
          </a:p>
        </p:txBody>
      </p:sp>
      <p:sp>
        <p:nvSpPr>
          <p:cNvPr id="4" name="Tijdelijke aanduiding voor dianummer 3"/>
          <p:cNvSpPr>
            <a:spLocks noGrp="1"/>
          </p:cNvSpPr>
          <p:nvPr>
            <p:ph type="sldNum" sz="quarter" idx="12"/>
          </p:nvPr>
        </p:nvSpPr>
        <p:spPr/>
        <p:txBody>
          <a:bodyPr/>
          <a:lstStyle>
            <a:lvl1pPr>
              <a:defRPr/>
            </a:lvl1pPr>
          </a:lstStyle>
          <a:p>
            <a:fld id="{432F5300-B6CA-4FFD-BAEC-676000B2DAFA}" type="slidenum">
              <a:rPr lang="en-US"/>
              <a:pPr/>
              <a:t>‹nr.›</a:t>
            </a:fld>
            <a:endParaRPr lang="en-US"/>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p>
        </p:txBody>
      </p:sp>
      <p:sp>
        <p:nvSpPr>
          <p:cNvPr id="6" name="Tijdelijke aanduiding voor voettekst 5"/>
          <p:cNvSpPr>
            <a:spLocks noGrp="1"/>
          </p:cNvSpPr>
          <p:nvPr>
            <p:ph type="ftr" sz="quarter" idx="11"/>
          </p:nvPr>
        </p:nvSpPr>
        <p:spPr/>
        <p:txBody>
          <a:bodyPr/>
          <a:lstStyle>
            <a:lvl1pPr>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1CE6707B-8AE1-4BF6-A248-12E2294D6D19}" type="slidenum">
              <a:rPr lang="en-US"/>
              <a:pPr/>
              <a:t>‹nr.›</a:t>
            </a:fld>
            <a:endParaRPr lang="en-US"/>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p>
        </p:txBody>
      </p:sp>
      <p:sp>
        <p:nvSpPr>
          <p:cNvPr id="6" name="Tijdelijke aanduiding voor voettekst 5"/>
          <p:cNvSpPr>
            <a:spLocks noGrp="1"/>
          </p:cNvSpPr>
          <p:nvPr>
            <p:ph type="ftr" sz="quarter" idx="11"/>
          </p:nvPr>
        </p:nvSpPr>
        <p:spPr/>
        <p:txBody>
          <a:bodyPr/>
          <a:lstStyle>
            <a:lvl1pPr>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3E7959CF-8624-4EC1-B5DD-5DBE1228B594}" type="slidenum">
              <a:rPr lang="en-US"/>
              <a:pPr/>
              <a:t>‹nr.›</a:t>
            </a:fld>
            <a:endParaRPr lang="en-US"/>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35" name="Picture 11" descr="j0395964"/>
          <p:cNvPicPr>
            <a:picLocks noChangeAspect="1" noChangeArrowheads="1"/>
          </p:cNvPicPr>
          <p:nvPr/>
        </p:nvPicPr>
        <p:blipFill>
          <a:blip r:embed="rId13">
            <a:lum bright="70000" contrast="-70000"/>
            <a:grayscl/>
          </a:blip>
          <a:srcRect/>
          <a:stretch>
            <a:fillRect/>
          </a:stretch>
        </p:blipFill>
        <p:spPr bwMode="auto">
          <a:xfrm>
            <a:off x="0" y="0"/>
            <a:ext cx="9144000" cy="6864350"/>
          </a:xfrm>
          <a:prstGeom prst="rect">
            <a:avLst/>
          </a:prstGeom>
          <a:noFill/>
        </p:spPr>
      </p:pic>
      <p:sp>
        <p:nvSpPr>
          <p:cNvPr id="1033" name="Rectangle 9"/>
          <p:cNvSpPr>
            <a:spLocks noChangeArrowheads="1"/>
          </p:cNvSpPr>
          <p:nvPr/>
        </p:nvSpPr>
        <p:spPr bwMode="auto">
          <a:xfrm>
            <a:off x="0" y="6019800"/>
            <a:ext cx="9144000" cy="8382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1026" name="Rectangle 2"/>
          <p:cNvSpPr>
            <a:spLocks noGrp="1" noChangeArrowheads="1"/>
          </p:cNvSpPr>
          <p:nvPr>
            <p:ph type="title"/>
          </p:nvPr>
        </p:nvSpPr>
        <p:spPr bwMode="auto">
          <a:xfrm>
            <a:off x="228600" y="2286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027" name="Rectangle 3"/>
          <p:cNvSpPr>
            <a:spLocks noGrp="1" noChangeArrowheads="1"/>
          </p:cNvSpPr>
          <p:nvPr>
            <p:ph type="body" idx="1"/>
          </p:nvPr>
        </p:nvSpPr>
        <p:spPr bwMode="auto">
          <a:xfrm>
            <a:off x="228600" y="1447800"/>
            <a:ext cx="8610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28" name="Rectangle 4"/>
          <p:cNvSpPr>
            <a:spLocks noGrp="1" noChangeArrowheads="1"/>
          </p:cNvSpPr>
          <p:nvPr>
            <p:ph type="dt" sz="half" idx="2"/>
          </p:nvPr>
        </p:nvSpPr>
        <p:spPr bwMode="auto">
          <a:xfrm>
            <a:off x="228600" y="632460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228600"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8229600" y="6629400"/>
            <a:ext cx="76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ADC06BDA-535A-4C16-BFD5-76A397008BA6}" type="slidenum">
              <a:rPr lang="en-US"/>
              <a:pPr/>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lus/>
  </p:transition>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marin\Music\Playlists\James%20Last%20-%20In%20Holland%202.mp3"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nl.wikipedia.org/wiki/1801" TargetMode="External"/><Relationship Id="rId13" Type="http://schemas.openxmlformats.org/officeDocument/2006/relationships/hyperlink" Target="https://nl.wikipedia.org/wiki/Veemarkt_(handel)" TargetMode="External"/><Relationship Id="rId3" Type="http://schemas.openxmlformats.org/officeDocument/2006/relationships/hyperlink" Target="https://nl.wikipedia.org/wiki/Polder" TargetMode="External"/><Relationship Id="rId7" Type="http://schemas.openxmlformats.org/officeDocument/2006/relationships/hyperlink" Target="https://nl.wikipedia.org/wiki/Willem_Nicolaas_Rose" TargetMode="External"/><Relationship Id="rId12" Type="http://schemas.openxmlformats.org/officeDocument/2006/relationships/hyperlink" Target="https://nl.wikipedia.org/wiki/RET_(Rotterdam)" TargetMode="External"/><Relationship Id="rId2" Type="http://schemas.openxmlformats.org/officeDocument/2006/relationships/hyperlink" Target="https://nl.wikipedia.org/wiki/1864" TargetMode="External"/><Relationship Id="rId1" Type="http://schemas.openxmlformats.org/officeDocument/2006/relationships/slideLayout" Target="../slideLayouts/slideLayout2.xml"/><Relationship Id="rId6" Type="http://schemas.openxmlformats.org/officeDocument/2006/relationships/hyperlink" Target="https://nl.wikipedia.org/wiki/Waterproject_(Rotterdam)" TargetMode="External"/><Relationship Id="rId11" Type="http://schemas.openxmlformats.org/officeDocument/2006/relationships/hyperlink" Target="https://nl.wikipedia.org/wiki/Rotterdamsche_Tramweg_Maatschappij" TargetMode="External"/><Relationship Id="rId5" Type="http://schemas.openxmlformats.org/officeDocument/2006/relationships/hyperlink" Target="https://nl.wikipedia.org/wiki/1862" TargetMode="External"/><Relationship Id="rId10" Type="http://schemas.openxmlformats.org/officeDocument/2006/relationships/hyperlink" Target="https://nl.wikipedia.org/wiki/Kantoorgebouw_Heineken" TargetMode="External"/><Relationship Id="rId4" Type="http://schemas.openxmlformats.org/officeDocument/2006/relationships/hyperlink" Target="https://nl.wikipedia.org/wiki/Particulier" TargetMode="External"/><Relationship Id="rId9" Type="http://schemas.openxmlformats.org/officeDocument/2006/relationships/hyperlink" Target="https://nl.wikipedia.org/wiki/1877" TargetMode="External"/><Relationship Id="rId14" Type="http://schemas.openxmlformats.org/officeDocument/2006/relationships/hyperlink" Target="https://nl.wikipedia.org/wiki/Slachterij"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48200" y="0"/>
            <a:ext cx="4495800" cy="2143116"/>
          </a:xfrm>
        </p:spPr>
        <p:txBody>
          <a:bodyPr/>
          <a:lstStyle/>
          <a:p>
            <a:pPr algn="ctr"/>
            <a:r>
              <a:rPr lang="en-US" sz="4000" b="1" dirty="0" smtClean="0">
                <a:latin typeface="Algerian" pitchFamily="82" charset="0"/>
              </a:rPr>
              <a:t>Rotterdam </a:t>
            </a:r>
            <a:r>
              <a:rPr lang="en-US" sz="4000" b="1" dirty="0" err="1" smtClean="0">
                <a:latin typeface="Algerian" pitchFamily="82" charset="0"/>
              </a:rPr>
              <a:t>vervlogen</a:t>
            </a:r>
            <a:r>
              <a:rPr lang="en-US" sz="4000" b="1" dirty="0" smtClean="0">
                <a:latin typeface="Algerian" pitchFamily="82" charset="0"/>
              </a:rPr>
              <a:t> </a:t>
            </a:r>
            <a:r>
              <a:rPr lang="en-US" sz="4000" b="1" dirty="0" err="1" smtClean="0">
                <a:latin typeface="Algerian" pitchFamily="82" charset="0"/>
              </a:rPr>
              <a:t>jaren</a:t>
            </a:r>
            <a:endParaRPr lang="en-US" sz="4000" b="1" dirty="0">
              <a:latin typeface="Algerian" pitchFamily="82" charset="0"/>
            </a:endParaRPr>
          </a:p>
        </p:txBody>
      </p:sp>
      <p:sp>
        <p:nvSpPr>
          <p:cNvPr id="2051" name="Rectangle 3"/>
          <p:cNvSpPr>
            <a:spLocks noGrp="1" noChangeArrowheads="1"/>
          </p:cNvSpPr>
          <p:nvPr>
            <p:ph type="subTitle" idx="1"/>
          </p:nvPr>
        </p:nvSpPr>
        <p:spPr/>
        <p:txBody>
          <a:bodyPr/>
          <a:lstStyle/>
          <a:p>
            <a:r>
              <a:rPr lang="en-US" dirty="0" smtClean="0"/>
              <a:t>ROTTERDAM CROOSWIJK</a:t>
            </a:r>
            <a:endParaRPr lang="en-US" dirty="0"/>
          </a:p>
        </p:txBody>
      </p:sp>
      <p:pic>
        <p:nvPicPr>
          <p:cNvPr id="4" name="Afbeelding 3" descr="rinus.jpg"/>
          <p:cNvPicPr>
            <a:picLocks noChangeAspect="1"/>
          </p:cNvPicPr>
          <p:nvPr/>
        </p:nvPicPr>
        <p:blipFill>
          <a:blip r:embed="rId4"/>
          <a:stretch>
            <a:fillRect/>
          </a:stretch>
        </p:blipFill>
        <p:spPr>
          <a:xfrm>
            <a:off x="0" y="0"/>
            <a:ext cx="733425" cy="819150"/>
          </a:xfrm>
          <a:prstGeom prst="rect">
            <a:avLst/>
          </a:prstGeom>
        </p:spPr>
      </p:pic>
      <p:sp>
        <p:nvSpPr>
          <p:cNvPr id="5" name="Rechthoek 4"/>
          <p:cNvSpPr/>
          <p:nvPr/>
        </p:nvSpPr>
        <p:spPr>
          <a:xfrm>
            <a:off x="1500166" y="6000768"/>
            <a:ext cx="5333511" cy="717119"/>
          </a:xfrm>
          <a:prstGeom prst="rect">
            <a:avLst/>
          </a:prstGeom>
          <a:noFill/>
        </p:spPr>
        <p:txBody>
          <a:bodyPr wrap="none" lIns="91440" tIns="45720" rIns="91440" bIns="45720">
            <a:spAutoFit/>
          </a:bodyPr>
          <a:lstStyle/>
          <a:p>
            <a:pPr algn="ctr"/>
            <a:r>
              <a:rPr lang="nl-NL" sz="406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Rotterdam </a:t>
            </a:r>
            <a:r>
              <a:rPr lang="nl-NL" sz="406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crooswijk</a:t>
            </a:r>
            <a:endParaRPr lang="nl-NL" sz="406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6" name="James Last - In Holland 2.mp3">
            <a:hlinkClick r:id="" action="ppaction://media"/>
          </p:cNvPr>
          <p:cNvPicPr>
            <a:picLocks noRot="1" noChangeAspect="1"/>
          </p:cNvPicPr>
          <p:nvPr>
            <a:audioFile r:link="rId1"/>
          </p:nvPr>
        </p:nvPicPr>
        <p:blipFill>
          <a:blip r:embed="rId5"/>
          <a:stretch>
            <a:fillRect/>
          </a:stretch>
        </p:blipFill>
        <p:spPr>
          <a:xfrm>
            <a:off x="4500562" y="3286124"/>
            <a:ext cx="304800" cy="304800"/>
          </a:xfrm>
          <a:prstGeom prst="rect">
            <a:avLst/>
          </a:prstGeom>
        </p:spPr>
      </p:pic>
    </p:spTree>
  </p:cSld>
  <p:clrMapOvr>
    <a:masterClrMapping/>
  </p:clrMapOvr>
  <p:transition spd="slow" advTm="1586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10</a:t>
            </a:fld>
            <a:endParaRPr lang="en-US"/>
          </a:p>
        </p:txBody>
      </p:sp>
      <p:pic>
        <p:nvPicPr>
          <p:cNvPr id="4" name="Afbeelding 3" descr="1904-Boezemsingel-Eerste Steenlegging van de Koninginnekerk.jpg"/>
          <p:cNvPicPr>
            <a:picLocks noChangeAspect="1"/>
          </p:cNvPicPr>
          <p:nvPr/>
        </p:nvPicPr>
        <p:blipFill>
          <a:blip r:embed="rId2"/>
          <a:stretch>
            <a:fillRect/>
          </a:stretch>
        </p:blipFill>
        <p:spPr>
          <a:xfrm>
            <a:off x="2357422" y="357166"/>
            <a:ext cx="4717045" cy="5553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5391">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11</a:t>
            </a:fld>
            <a:endParaRPr lang="en-US"/>
          </a:p>
        </p:txBody>
      </p:sp>
      <p:pic>
        <p:nvPicPr>
          <p:cNvPr id="4" name="Afbeelding 3" descr="1933-Boezemstraat mariniers opweg naar het oostplein.jpg"/>
          <p:cNvPicPr>
            <a:picLocks noChangeAspect="1"/>
          </p:cNvPicPr>
          <p:nvPr/>
        </p:nvPicPr>
        <p:blipFill>
          <a:blip r:embed="rId2"/>
          <a:stretch>
            <a:fillRect/>
          </a:stretch>
        </p:blipFill>
        <p:spPr>
          <a:xfrm>
            <a:off x="857224" y="357166"/>
            <a:ext cx="7072362" cy="5456579"/>
          </a:xfrm>
          <a:prstGeom prst="rect">
            <a:avLst/>
          </a:prstGeom>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4484">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12</a:t>
            </a:fld>
            <a:endParaRPr lang="en-US"/>
          </a:p>
        </p:txBody>
      </p:sp>
      <p:pic>
        <p:nvPicPr>
          <p:cNvPr id="4" name="Afbeelding 3" descr="1905-Crooswijksebocht--Rotterdam crooswijk algemene begraafplaats achterzijde -crooswijk.jpg"/>
          <p:cNvPicPr>
            <a:picLocks noChangeAspect="1"/>
          </p:cNvPicPr>
          <p:nvPr/>
        </p:nvPicPr>
        <p:blipFill>
          <a:blip r:embed="rId2"/>
          <a:stretch>
            <a:fillRect/>
          </a:stretch>
        </p:blipFill>
        <p:spPr>
          <a:xfrm>
            <a:off x="428596" y="1142984"/>
            <a:ext cx="8328869" cy="4905395"/>
          </a:xfrm>
          <a:prstGeom prst="rect">
            <a:avLst/>
          </a:prstGeom>
        </p:spPr>
      </p:pic>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5063">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13</a:t>
            </a:fld>
            <a:endParaRPr lang="en-US"/>
          </a:p>
        </p:txBody>
      </p:sp>
      <p:pic>
        <p:nvPicPr>
          <p:cNvPr id="4" name="Afbeelding 3" descr="1950-Crooswijksedwarsstraat Rotterdam crooswijk Rubroekstraat de brandstoffenhandel.jpg"/>
          <p:cNvPicPr>
            <a:picLocks noChangeAspect="1"/>
          </p:cNvPicPr>
          <p:nvPr/>
        </p:nvPicPr>
        <p:blipFill>
          <a:blip r:embed="rId2"/>
          <a:stretch>
            <a:fillRect/>
          </a:stretch>
        </p:blipFill>
        <p:spPr>
          <a:xfrm>
            <a:off x="1857356" y="571480"/>
            <a:ext cx="5286412" cy="54143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5375">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14</a:t>
            </a:fld>
            <a:endParaRPr lang="en-US"/>
          </a:p>
        </p:txBody>
      </p:sp>
      <p:pic>
        <p:nvPicPr>
          <p:cNvPr id="4" name="Afbeelding 3" descr="1924-Crooswijksesingel Groeps foto medewerkers Heinenken Rotterdam in het ketelhuis.jpg"/>
          <p:cNvPicPr>
            <a:picLocks noChangeAspect="1"/>
          </p:cNvPicPr>
          <p:nvPr/>
        </p:nvPicPr>
        <p:blipFill>
          <a:blip r:embed="rId2"/>
          <a:stretch>
            <a:fillRect/>
          </a:stretch>
        </p:blipFill>
        <p:spPr>
          <a:xfrm>
            <a:off x="285720" y="428604"/>
            <a:ext cx="8572560" cy="5432170"/>
          </a:xfrm>
          <a:prstGeom prst="rect">
            <a:avLst/>
          </a:prstGeom>
        </p:spPr>
      </p:pic>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4625">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15</a:t>
            </a:fld>
            <a:endParaRPr lang="en-US"/>
          </a:p>
        </p:txBody>
      </p:sp>
      <p:pic>
        <p:nvPicPr>
          <p:cNvPr id="4" name="Afbeelding 3" descr="1930-Crooswijkseweg gezien uit het noorden, vanaf een hoog punt-Rotterdam Crooswijk.jpg"/>
          <p:cNvPicPr>
            <a:picLocks noChangeAspect="1"/>
          </p:cNvPicPr>
          <p:nvPr/>
        </p:nvPicPr>
        <p:blipFill>
          <a:blip r:embed="rId2"/>
          <a:stretch>
            <a:fillRect/>
          </a:stretch>
        </p:blipFill>
        <p:spPr>
          <a:xfrm>
            <a:off x="428596" y="285728"/>
            <a:ext cx="8358246" cy="55895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9874">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16</a:t>
            </a:fld>
            <a:endParaRPr lang="en-US"/>
          </a:p>
        </p:txBody>
      </p:sp>
      <p:pic>
        <p:nvPicPr>
          <p:cNvPr id="4" name="Afbeelding 3" descr="1937-Djeroekstraat-De vijlen- en messenfabriek van Kerkhoven &amp; Vonk aan de Van Reynstraat, Rotterdam Crooswijk-3.jpg"/>
          <p:cNvPicPr>
            <a:picLocks noChangeAspect="1"/>
          </p:cNvPicPr>
          <p:nvPr/>
        </p:nvPicPr>
        <p:blipFill>
          <a:blip r:embed="rId2"/>
          <a:stretch>
            <a:fillRect/>
          </a:stretch>
        </p:blipFill>
        <p:spPr>
          <a:xfrm>
            <a:off x="928662" y="214290"/>
            <a:ext cx="7143800" cy="5583045"/>
          </a:xfrm>
          <a:prstGeom prst="rect">
            <a:avLst/>
          </a:prstGeom>
          <a:ln w="88900" cap="sq" cmpd="thickThin">
            <a:solidFill>
              <a:srgbClr val="000000"/>
            </a:solidFill>
            <a:prstDash val="solid"/>
            <a:miter lim="800000"/>
          </a:ln>
          <a:effectLst>
            <a:innerShdw blurRad="76200">
              <a:srgbClr val="000000"/>
            </a:inn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4922">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17</a:t>
            </a:fld>
            <a:endParaRPr lang="en-US"/>
          </a:p>
        </p:txBody>
      </p:sp>
      <p:pic>
        <p:nvPicPr>
          <p:cNvPr id="4" name="Afbeelding 3" descr="1914-1e Wandeloorddwarsstraat Rotterdam crooswijk noordzijde, vanuit het oosten..jpg"/>
          <p:cNvPicPr>
            <a:picLocks noChangeAspect="1"/>
          </p:cNvPicPr>
          <p:nvPr/>
        </p:nvPicPr>
        <p:blipFill>
          <a:blip r:embed="rId2"/>
          <a:stretch>
            <a:fillRect/>
          </a:stretch>
        </p:blipFill>
        <p:spPr>
          <a:xfrm>
            <a:off x="571472" y="976748"/>
            <a:ext cx="7756041" cy="46668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jdelijke aanduiding voor datum 4"/>
          <p:cNvSpPr>
            <a:spLocks noGrp="1"/>
          </p:cNvSpPr>
          <p:nvPr>
            <p:ph type="dt" sz="half" idx="10"/>
          </p:nvPr>
        </p:nvSpPr>
        <p:spPr/>
        <p:txBody>
          <a:bodyPr/>
          <a:lstStyle/>
          <a:p>
            <a:endParaRPr lang="en-US"/>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4360">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18</a:t>
            </a:fld>
            <a:endParaRPr lang="en-US"/>
          </a:p>
        </p:txBody>
      </p:sp>
      <p:pic>
        <p:nvPicPr>
          <p:cNvPr id="4" name="Afbeelding 3" descr="1913-De barakken voor besmettelijke zieken op het Excercitieveld. Rechterzijde de Rotte..jpg"/>
          <p:cNvPicPr>
            <a:picLocks noChangeAspect="1"/>
          </p:cNvPicPr>
          <p:nvPr/>
        </p:nvPicPr>
        <p:blipFill>
          <a:blip r:embed="rId2"/>
          <a:stretch>
            <a:fillRect/>
          </a:stretch>
        </p:blipFill>
        <p:spPr>
          <a:xfrm>
            <a:off x="785786" y="571480"/>
            <a:ext cx="7500990" cy="5103670"/>
          </a:xfrm>
          <a:prstGeom prst="rect">
            <a:avLst/>
          </a:prstGeom>
          <a:ln w="88900" cap="sq" cmpd="thickThin">
            <a:solidFill>
              <a:srgbClr val="000000"/>
            </a:solidFill>
            <a:prstDash val="solid"/>
            <a:miter lim="800000"/>
          </a:ln>
          <a:effectLst>
            <a:innerShdw blurRad="76200">
              <a:srgbClr val="000000"/>
            </a:inn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5672">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19</a:t>
            </a:fld>
            <a:endParaRPr lang="en-US"/>
          </a:p>
        </p:txBody>
      </p:sp>
      <p:pic>
        <p:nvPicPr>
          <p:cNvPr id="4" name="Afbeelding 3" descr="1898-Generaal van der Heidestraat Rotterdam.jpg"/>
          <p:cNvPicPr>
            <a:picLocks noChangeAspect="1"/>
          </p:cNvPicPr>
          <p:nvPr/>
        </p:nvPicPr>
        <p:blipFill>
          <a:blip r:embed="rId2"/>
          <a:stretch>
            <a:fillRect/>
          </a:stretch>
        </p:blipFill>
        <p:spPr>
          <a:xfrm>
            <a:off x="642910" y="357166"/>
            <a:ext cx="3286148" cy="54153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Afbeelding 4" descr="1950-Hendrikstraat kookhoek van een woning op­gefleurd-2.jpg"/>
          <p:cNvPicPr>
            <a:picLocks noChangeAspect="1"/>
          </p:cNvPicPr>
          <p:nvPr/>
        </p:nvPicPr>
        <p:blipFill>
          <a:blip r:embed="rId3"/>
          <a:stretch>
            <a:fillRect/>
          </a:stretch>
        </p:blipFill>
        <p:spPr>
          <a:xfrm>
            <a:off x="4572001" y="357166"/>
            <a:ext cx="4000528" cy="5357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jdelijke aanduiding voor datum 5"/>
          <p:cNvSpPr>
            <a:spLocks noGrp="1"/>
          </p:cNvSpPr>
          <p:nvPr>
            <p:ph type="dt" sz="half" idx="10"/>
          </p:nvPr>
        </p:nvSpPr>
        <p:spPr/>
        <p:txBody>
          <a:bodyPr/>
          <a:lstStyle/>
          <a:p>
            <a:endParaRPr lang="en-US"/>
          </a:p>
        </p:txBody>
      </p:sp>
      <p:sp>
        <p:nvSpPr>
          <p:cNvPr id="7" name="Tijdelijke aanduiding voor voettekst 6"/>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5468">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p:txBody>
          <a:bodyPr/>
          <a:lstStyle/>
          <a:p>
            <a:fld id="{FB849D31-D71F-4076-80E9-7548FA9355B9}" type="slidenum">
              <a:rPr lang="en-US"/>
              <a:pPr/>
              <a:t>2</a:t>
            </a:fld>
            <a:endParaRPr lang="en-US"/>
          </a:p>
        </p:txBody>
      </p:sp>
      <p:sp>
        <p:nvSpPr>
          <p:cNvPr id="5125" name="Rectangle 5"/>
          <p:cNvSpPr>
            <a:spLocks noGrp="1" noChangeArrowheads="1"/>
          </p:cNvSpPr>
          <p:nvPr>
            <p:ph type="body" idx="1"/>
          </p:nvPr>
        </p:nvSpPr>
        <p:spPr>
          <a:xfrm>
            <a:off x="228600" y="500043"/>
            <a:ext cx="8610600" cy="4857784"/>
          </a:xfrm>
        </p:spPr>
        <p:txBody>
          <a:bodyPr/>
          <a:lstStyle/>
          <a:p>
            <a:r>
              <a:rPr lang="nl-NL" sz="1800" dirty="0" err="1">
                <a:solidFill>
                  <a:schemeClr val="tx1"/>
                </a:solidFill>
                <a:latin typeface="+mn-lt"/>
                <a:ea typeface="+mn-ea"/>
                <a:cs typeface="+mn-cs"/>
              </a:rPr>
              <a:t>Crooswijk</a:t>
            </a:r>
            <a:r>
              <a:rPr lang="nl-NL" sz="1800" dirty="0">
                <a:solidFill>
                  <a:schemeClr val="tx1"/>
                </a:solidFill>
                <a:latin typeface="+mn-lt"/>
                <a:ea typeface="+mn-ea"/>
                <a:cs typeface="+mn-cs"/>
              </a:rPr>
              <a:t> was tot </a:t>
            </a:r>
            <a:r>
              <a:rPr lang="nl-NL" sz="1800" dirty="0">
                <a:solidFill>
                  <a:schemeClr val="tx1"/>
                </a:solidFill>
                <a:latin typeface="+mn-lt"/>
                <a:ea typeface="+mn-ea"/>
                <a:cs typeface="+mn-cs"/>
                <a:hlinkClick r:id="rId2" tooltip="1864"/>
              </a:rPr>
              <a:t>1864</a:t>
            </a:r>
            <a:r>
              <a:rPr lang="nl-NL" sz="1800" dirty="0">
                <a:solidFill>
                  <a:schemeClr val="tx1"/>
                </a:solidFill>
                <a:latin typeface="+mn-lt"/>
                <a:ea typeface="+mn-ea"/>
                <a:cs typeface="+mn-cs"/>
              </a:rPr>
              <a:t> een kale </a:t>
            </a:r>
            <a:r>
              <a:rPr lang="nl-NL" sz="1800" dirty="0">
                <a:solidFill>
                  <a:schemeClr val="tx1"/>
                </a:solidFill>
                <a:latin typeface="+mn-lt"/>
                <a:ea typeface="+mn-ea"/>
                <a:cs typeface="+mn-cs"/>
                <a:hlinkClick r:id="rId3" tooltip="Polder"/>
              </a:rPr>
              <a:t>polder</a:t>
            </a:r>
            <a:r>
              <a:rPr lang="nl-NL" sz="1800" dirty="0">
                <a:solidFill>
                  <a:schemeClr val="tx1"/>
                </a:solidFill>
                <a:latin typeface="+mn-lt"/>
                <a:ea typeface="+mn-ea"/>
                <a:cs typeface="+mn-cs"/>
              </a:rPr>
              <a:t>, </a:t>
            </a:r>
            <a:r>
              <a:rPr lang="nl-NL" sz="1800" dirty="0">
                <a:solidFill>
                  <a:schemeClr val="tx1"/>
                </a:solidFill>
                <a:latin typeface="+mn-lt"/>
                <a:ea typeface="+mn-ea"/>
                <a:cs typeface="+mn-cs"/>
                <a:hlinkClick r:id="rId4" tooltip="Particulier"/>
              </a:rPr>
              <a:t>particulieren</a:t>
            </a:r>
            <a:r>
              <a:rPr lang="nl-NL" sz="1800" dirty="0">
                <a:solidFill>
                  <a:schemeClr val="tx1"/>
                </a:solidFill>
                <a:latin typeface="+mn-lt"/>
                <a:ea typeface="+mn-ea"/>
                <a:cs typeface="+mn-cs"/>
              </a:rPr>
              <a:t> begonnen in die tijd met de ontwikkeling van het terrein tot woonwijk. In </a:t>
            </a:r>
            <a:r>
              <a:rPr lang="nl-NL" sz="1800" dirty="0">
                <a:solidFill>
                  <a:schemeClr val="tx1"/>
                </a:solidFill>
                <a:latin typeface="+mn-lt"/>
                <a:ea typeface="+mn-ea"/>
                <a:cs typeface="+mn-cs"/>
                <a:hlinkClick r:id="rId5" tooltip="1862"/>
              </a:rPr>
              <a:t>1862</a:t>
            </a:r>
            <a:r>
              <a:rPr lang="nl-NL" sz="1800" dirty="0">
                <a:solidFill>
                  <a:schemeClr val="tx1"/>
                </a:solidFill>
                <a:latin typeface="+mn-lt"/>
                <a:ea typeface="+mn-ea"/>
                <a:cs typeface="+mn-cs"/>
              </a:rPr>
              <a:t> was de </a:t>
            </a:r>
            <a:r>
              <a:rPr lang="nl-NL" sz="1800" dirty="0" err="1">
                <a:solidFill>
                  <a:schemeClr val="tx1"/>
                </a:solidFill>
                <a:latin typeface="+mn-lt"/>
                <a:ea typeface="+mn-ea"/>
                <a:cs typeface="+mn-cs"/>
              </a:rPr>
              <a:t>Crooswijksesingel</a:t>
            </a:r>
            <a:r>
              <a:rPr lang="nl-NL" sz="1800" dirty="0">
                <a:solidFill>
                  <a:schemeClr val="tx1"/>
                </a:solidFill>
                <a:latin typeface="+mn-lt"/>
                <a:ea typeface="+mn-ea"/>
                <a:cs typeface="+mn-cs"/>
              </a:rPr>
              <a:t> al gereed, deze singel werd aangelegd in het kader van het </a:t>
            </a:r>
            <a:r>
              <a:rPr lang="nl-NL" sz="1800" dirty="0">
                <a:solidFill>
                  <a:schemeClr val="tx1"/>
                </a:solidFill>
                <a:latin typeface="+mn-lt"/>
                <a:ea typeface="+mn-ea"/>
                <a:cs typeface="+mn-cs"/>
                <a:hlinkClick r:id="rId6" tooltip="Waterproject (Rotterdam)"/>
              </a:rPr>
              <a:t>Waterproject</a:t>
            </a:r>
            <a:r>
              <a:rPr lang="nl-NL" sz="1800" dirty="0">
                <a:solidFill>
                  <a:schemeClr val="tx1"/>
                </a:solidFill>
                <a:latin typeface="+mn-lt"/>
                <a:ea typeface="+mn-ea"/>
                <a:cs typeface="+mn-cs"/>
              </a:rPr>
              <a:t> van </a:t>
            </a:r>
            <a:r>
              <a:rPr lang="nl-NL" sz="1800" dirty="0">
                <a:solidFill>
                  <a:schemeClr val="tx1"/>
                </a:solidFill>
                <a:latin typeface="+mn-lt"/>
                <a:ea typeface="+mn-ea"/>
                <a:cs typeface="+mn-cs"/>
                <a:hlinkClick r:id="rId7" tooltip="Willem Nicolaas Rose"/>
              </a:rPr>
              <a:t>Willem Nicolaas </a:t>
            </a:r>
            <a:r>
              <a:rPr lang="nl-NL" sz="1800" dirty="0" err="1">
                <a:solidFill>
                  <a:schemeClr val="tx1"/>
                </a:solidFill>
                <a:latin typeface="+mn-lt"/>
                <a:ea typeface="+mn-ea"/>
                <a:cs typeface="+mn-cs"/>
                <a:hlinkClick r:id="rId7" tooltip="Willem Nicolaas Rose"/>
              </a:rPr>
              <a:t>Rose</a:t>
            </a:r>
            <a:r>
              <a:rPr lang="nl-NL" sz="1800" dirty="0">
                <a:solidFill>
                  <a:schemeClr val="tx1"/>
                </a:solidFill>
                <a:latin typeface="+mn-lt"/>
                <a:ea typeface="+mn-ea"/>
                <a:cs typeface="+mn-cs"/>
              </a:rPr>
              <a:t> (</a:t>
            </a:r>
            <a:r>
              <a:rPr lang="nl-NL" sz="1800" dirty="0">
                <a:solidFill>
                  <a:schemeClr val="tx1"/>
                </a:solidFill>
                <a:latin typeface="+mn-lt"/>
                <a:ea typeface="+mn-ea"/>
                <a:cs typeface="+mn-cs"/>
                <a:hlinkClick r:id="rId8" tooltip="1801"/>
              </a:rPr>
              <a:t>1801</a:t>
            </a:r>
            <a:r>
              <a:rPr lang="nl-NL" sz="1800" dirty="0">
                <a:solidFill>
                  <a:schemeClr val="tx1"/>
                </a:solidFill>
                <a:latin typeface="+mn-lt"/>
                <a:ea typeface="+mn-ea"/>
                <a:cs typeface="+mn-cs"/>
              </a:rPr>
              <a:t>–</a:t>
            </a:r>
            <a:r>
              <a:rPr lang="nl-NL" sz="1800" dirty="0">
                <a:solidFill>
                  <a:schemeClr val="tx1"/>
                </a:solidFill>
                <a:latin typeface="+mn-lt"/>
                <a:ea typeface="+mn-ea"/>
                <a:cs typeface="+mn-cs"/>
                <a:hlinkClick r:id="rId9" tooltip="1877"/>
              </a:rPr>
              <a:t>1877</a:t>
            </a:r>
            <a:r>
              <a:rPr lang="nl-NL" sz="1800" dirty="0">
                <a:solidFill>
                  <a:schemeClr val="tx1"/>
                </a:solidFill>
                <a:latin typeface="+mn-lt"/>
                <a:ea typeface="+mn-ea"/>
                <a:cs typeface="+mn-cs"/>
              </a:rPr>
              <a:t>). De bebouwing begon buiten de cirkel van de singelgordel, dit was tegen het originele plan in. Midden in de polder kwamen veel arbeiderswoningen, dit is nog steeds te zien aan de nauwe straten. Deze huizenreeks moest voorzien in de toenemende vraag naar woningen voor de groeiende arbeidsbevolking</a:t>
            </a:r>
            <a:r>
              <a:rPr lang="nl-NL" sz="1800" dirty="0" smtClean="0">
                <a:solidFill>
                  <a:schemeClr val="tx1"/>
                </a:solidFill>
                <a:latin typeface="+mn-lt"/>
                <a:ea typeface="+mn-ea"/>
                <a:cs typeface="+mn-cs"/>
              </a:rPr>
              <a:t>.</a:t>
            </a:r>
            <a:r>
              <a:rPr lang="nl-NL" sz="1800" dirty="0">
                <a:solidFill>
                  <a:schemeClr val="tx1"/>
                </a:solidFill>
                <a:latin typeface="+mn-lt"/>
                <a:ea typeface="+mn-ea"/>
                <a:cs typeface="+mn-cs"/>
              </a:rPr>
              <a:t> Langs de singels verrezen statige panden voor de rijkere burgerij, conform de eis die architect </a:t>
            </a:r>
            <a:r>
              <a:rPr lang="nl-NL" sz="1800" dirty="0" err="1">
                <a:solidFill>
                  <a:schemeClr val="tx1"/>
                </a:solidFill>
                <a:latin typeface="+mn-lt"/>
                <a:ea typeface="+mn-ea"/>
                <a:cs typeface="+mn-cs"/>
              </a:rPr>
              <a:t>Rose</a:t>
            </a:r>
            <a:r>
              <a:rPr lang="nl-NL" sz="1800" dirty="0">
                <a:solidFill>
                  <a:schemeClr val="tx1"/>
                </a:solidFill>
                <a:latin typeface="+mn-lt"/>
                <a:ea typeface="+mn-ea"/>
                <a:cs typeface="+mn-cs"/>
              </a:rPr>
              <a:t> aan het (hele) singelplan had verbonden. De vraag hiernaar in </a:t>
            </a:r>
            <a:r>
              <a:rPr lang="nl-NL" sz="1800" dirty="0" err="1">
                <a:solidFill>
                  <a:schemeClr val="tx1"/>
                </a:solidFill>
                <a:latin typeface="+mn-lt"/>
                <a:ea typeface="+mn-ea"/>
                <a:cs typeface="+mn-cs"/>
              </a:rPr>
              <a:t>Crooswijk</a:t>
            </a:r>
            <a:r>
              <a:rPr lang="nl-NL" sz="1800" dirty="0">
                <a:solidFill>
                  <a:schemeClr val="tx1"/>
                </a:solidFill>
                <a:latin typeface="+mn-lt"/>
                <a:ea typeface="+mn-ea"/>
                <a:cs typeface="+mn-cs"/>
              </a:rPr>
              <a:t> was (in die tijd) niet groot. Ook kwamen er in de wijk industrieën, die niet langer gewenst waren in het centrum van Rotterdam. De </a:t>
            </a:r>
            <a:r>
              <a:rPr lang="nl-NL" sz="1800" dirty="0">
                <a:solidFill>
                  <a:schemeClr val="tx1"/>
                </a:solidFill>
                <a:latin typeface="+mn-lt"/>
                <a:ea typeface="+mn-ea"/>
                <a:cs typeface="+mn-cs"/>
                <a:hlinkClick r:id="rId10" tooltip="Kantoorgebouw Heineken"/>
              </a:rPr>
              <a:t>Heineken bierbrouwerij</a:t>
            </a:r>
            <a:r>
              <a:rPr lang="nl-NL" sz="1800" dirty="0">
                <a:solidFill>
                  <a:schemeClr val="tx1"/>
                </a:solidFill>
                <a:latin typeface="+mn-lt"/>
                <a:ea typeface="+mn-ea"/>
                <a:cs typeface="+mn-cs"/>
              </a:rPr>
              <a:t> vestigde zich aan de </a:t>
            </a:r>
            <a:r>
              <a:rPr lang="nl-NL" sz="1800" dirty="0" err="1" smtClean="0">
                <a:solidFill>
                  <a:schemeClr val="tx1"/>
                </a:solidFill>
                <a:latin typeface="+mn-lt"/>
                <a:ea typeface="+mn-ea"/>
                <a:cs typeface="+mn-cs"/>
              </a:rPr>
              <a:t>Crooswijksesingel</a:t>
            </a:r>
            <a:r>
              <a:rPr lang="nl-NL" sz="1800" dirty="0" smtClean="0">
                <a:solidFill>
                  <a:schemeClr val="tx1"/>
                </a:solidFill>
                <a:latin typeface="+mn-lt"/>
                <a:ea typeface="+mn-ea"/>
                <a:cs typeface="+mn-cs"/>
              </a:rPr>
              <a:t> </a:t>
            </a:r>
            <a:r>
              <a:rPr lang="nl-NL" sz="1800" dirty="0">
                <a:solidFill>
                  <a:schemeClr val="tx1"/>
                </a:solidFill>
                <a:latin typeface="+mn-lt"/>
                <a:ea typeface="+mn-ea"/>
                <a:cs typeface="+mn-cs"/>
              </a:rPr>
              <a:t>in 1879/1880 werd een remise, later de centrale werkplaats, van de </a:t>
            </a:r>
            <a:r>
              <a:rPr lang="nl-NL" sz="1800" dirty="0">
                <a:solidFill>
                  <a:schemeClr val="tx1"/>
                </a:solidFill>
                <a:latin typeface="+mn-lt"/>
                <a:ea typeface="+mn-ea"/>
                <a:cs typeface="+mn-cs"/>
                <a:hlinkClick r:id="rId11" tooltip="Rotterdamsche Tramweg Maatschappij"/>
              </a:rPr>
              <a:t>RTM</a:t>
            </a:r>
            <a:r>
              <a:rPr lang="nl-NL" sz="1800" dirty="0">
                <a:solidFill>
                  <a:schemeClr val="tx1"/>
                </a:solidFill>
                <a:latin typeface="+mn-lt"/>
                <a:ea typeface="+mn-ea"/>
                <a:cs typeface="+mn-cs"/>
              </a:rPr>
              <a:t>/</a:t>
            </a:r>
            <a:r>
              <a:rPr lang="nl-NL" sz="1800" dirty="0">
                <a:solidFill>
                  <a:schemeClr val="tx1"/>
                </a:solidFill>
                <a:latin typeface="+mn-lt"/>
                <a:ea typeface="+mn-ea"/>
                <a:cs typeface="+mn-cs"/>
                <a:hlinkClick r:id="rId12" tooltip="RET (Rotterdam)"/>
              </a:rPr>
              <a:t>RET(M)</a:t>
            </a:r>
            <a:r>
              <a:rPr lang="nl-NL" sz="1800" dirty="0">
                <a:solidFill>
                  <a:schemeClr val="tx1"/>
                </a:solidFill>
                <a:latin typeface="+mn-lt"/>
                <a:ea typeface="+mn-ea"/>
                <a:cs typeface="+mn-cs"/>
              </a:rPr>
              <a:t> aan de </a:t>
            </a:r>
            <a:r>
              <a:rPr lang="nl-NL" sz="1800" dirty="0" err="1">
                <a:solidFill>
                  <a:schemeClr val="tx1"/>
                </a:solidFill>
                <a:latin typeface="+mn-lt"/>
                <a:ea typeface="+mn-ea"/>
                <a:cs typeface="+mn-cs"/>
              </a:rPr>
              <a:t>Isaäc</a:t>
            </a:r>
            <a:r>
              <a:rPr lang="nl-NL" sz="1800" dirty="0">
                <a:solidFill>
                  <a:schemeClr val="tx1"/>
                </a:solidFill>
                <a:latin typeface="+mn-lt"/>
                <a:ea typeface="+mn-ea"/>
                <a:cs typeface="+mn-cs"/>
              </a:rPr>
              <a:t> </a:t>
            </a:r>
            <a:r>
              <a:rPr lang="nl-NL" sz="1800" dirty="0" err="1">
                <a:solidFill>
                  <a:schemeClr val="tx1"/>
                </a:solidFill>
                <a:latin typeface="+mn-lt"/>
                <a:ea typeface="+mn-ea"/>
                <a:cs typeface="+mn-cs"/>
              </a:rPr>
              <a:t>Hubertstraat</a:t>
            </a:r>
            <a:r>
              <a:rPr lang="nl-NL" sz="1800" dirty="0">
                <a:solidFill>
                  <a:schemeClr val="tx1"/>
                </a:solidFill>
                <a:latin typeface="+mn-lt"/>
                <a:ea typeface="+mn-ea"/>
                <a:cs typeface="+mn-cs"/>
              </a:rPr>
              <a:t> naast de </a:t>
            </a:r>
            <a:r>
              <a:rPr lang="nl-NL" sz="1800" dirty="0" err="1">
                <a:solidFill>
                  <a:schemeClr val="tx1"/>
                </a:solidFill>
                <a:latin typeface="+mn-lt"/>
                <a:ea typeface="+mn-ea"/>
                <a:cs typeface="+mn-cs"/>
              </a:rPr>
              <a:t>Heinekenbrouwerij</a:t>
            </a:r>
            <a:r>
              <a:rPr lang="nl-NL" sz="1800" dirty="0">
                <a:solidFill>
                  <a:schemeClr val="tx1"/>
                </a:solidFill>
                <a:latin typeface="+mn-lt"/>
                <a:ea typeface="+mn-ea"/>
                <a:cs typeface="+mn-cs"/>
              </a:rPr>
              <a:t> gebouwd. In 1883 verhuisden ook de </a:t>
            </a:r>
            <a:r>
              <a:rPr lang="nl-NL" sz="1800" dirty="0">
                <a:solidFill>
                  <a:schemeClr val="tx1"/>
                </a:solidFill>
                <a:latin typeface="+mn-lt"/>
                <a:ea typeface="+mn-ea"/>
                <a:cs typeface="+mn-cs"/>
                <a:hlinkClick r:id="rId13" tooltip="Veemarkt (handel)"/>
              </a:rPr>
              <a:t>veemarkt</a:t>
            </a:r>
            <a:r>
              <a:rPr lang="nl-NL" sz="1800" dirty="0">
                <a:solidFill>
                  <a:schemeClr val="tx1"/>
                </a:solidFill>
                <a:latin typeface="+mn-lt"/>
                <a:ea typeface="+mn-ea"/>
                <a:cs typeface="+mn-cs"/>
              </a:rPr>
              <a:t> en het </a:t>
            </a:r>
            <a:r>
              <a:rPr lang="nl-NL" sz="1800" dirty="0">
                <a:solidFill>
                  <a:schemeClr val="tx1"/>
                </a:solidFill>
                <a:latin typeface="+mn-lt"/>
                <a:ea typeface="+mn-ea"/>
                <a:cs typeface="+mn-cs"/>
                <a:hlinkClick r:id="rId14" tooltip="Slachterij"/>
              </a:rPr>
              <a:t>abattoir</a:t>
            </a:r>
            <a:r>
              <a:rPr lang="nl-NL" sz="1800" dirty="0">
                <a:solidFill>
                  <a:schemeClr val="tx1"/>
                </a:solidFill>
                <a:latin typeface="+mn-lt"/>
                <a:ea typeface="+mn-ea"/>
                <a:cs typeface="+mn-cs"/>
              </a:rPr>
              <a:t> naar de wijk.</a:t>
            </a:r>
            <a:endParaRPr lang="nl-NL" sz="1800" dirty="0"/>
          </a:p>
        </p:txBody>
      </p:sp>
      <p:sp>
        <p:nvSpPr>
          <p:cNvPr id="6" name="Tijdelijke aanduiding voor datum 5"/>
          <p:cNvSpPr>
            <a:spLocks noGrp="1"/>
          </p:cNvSpPr>
          <p:nvPr>
            <p:ph type="dt" sz="half" idx="10"/>
          </p:nvPr>
        </p:nvSpPr>
        <p:spPr/>
        <p:txBody>
          <a:bodyPr/>
          <a:lstStyle/>
          <a:p>
            <a:endParaRPr lang="en-US" dirty="0">
              <a:solidFill>
                <a:schemeClr val="tx1"/>
              </a:solidFill>
            </a:endParaRPr>
          </a:p>
        </p:txBody>
      </p:sp>
      <p:sp>
        <p:nvSpPr>
          <p:cNvPr id="7" name="Tijdelijke aanduiding voor voettekst 6"/>
          <p:cNvSpPr>
            <a:spLocks noGrp="1"/>
          </p:cNvSpPr>
          <p:nvPr>
            <p:ph type="ftr" sz="quarter" idx="11"/>
          </p:nvPr>
        </p:nvSpPr>
        <p:spPr/>
        <p:txBody>
          <a:bodyPr/>
          <a:lstStyle/>
          <a:p>
            <a:endParaRPr lang="en-US"/>
          </a:p>
        </p:txBody>
      </p:sp>
    </p:spTree>
  </p:cSld>
  <p:clrMapOvr>
    <a:masterClrMapping/>
  </p:clrMapOvr>
  <p:transition spd="slow" advTm="6875">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20</a:t>
            </a:fld>
            <a:endParaRPr lang="en-US"/>
          </a:p>
        </p:txBody>
      </p:sp>
      <p:pic>
        <p:nvPicPr>
          <p:cNvPr id="4" name="Afbeelding 3" descr="1865-Hovenierstraat kerk.jpg"/>
          <p:cNvPicPr>
            <a:picLocks noChangeAspect="1"/>
          </p:cNvPicPr>
          <p:nvPr/>
        </p:nvPicPr>
        <p:blipFill>
          <a:blip r:embed="rId2"/>
          <a:stretch>
            <a:fillRect/>
          </a:stretch>
        </p:blipFill>
        <p:spPr>
          <a:xfrm>
            <a:off x="285720" y="214290"/>
            <a:ext cx="4286280" cy="56436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Afbeelding 4" descr="1958-01-08-hugo de grootstraat  Rotterdam Een bakoven in de verlaten fabriek van de firma C. Jamin..jpg"/>
          <p:cNvPicPr>
            <a:picLocks noChangeAspect="1"/>
          </p:cNvPicPr>
          <p:nvPr/>
        </p:nvPicPr>
        <p:blipFill>
          <a:blip r:embed="rId3"/>
          <a:stretch>
            <a:fillRect/>
          </a:stretch>
        </p:blipFill>
        <p:spPr>
          <a:xfrm>
            <a:off x="5072066" y="214290"/>
            <a:ext cx="3746879" cy="56436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ijdelijke aanduiding voor datum 6"/>
          <p:cNvSpPr>
            <a:spLocks noGrp="1"/>
          </p:cNvSpPr>
          <p:nvPr>
            <p:ph type="dt" sz="half" idx="10"/>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
        <p:nvSpPr>
          <p:cNvPr id="8" name="Tijdelijke aanduiding voor voettekst 7"/>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4969">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21</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00-Jonker Fransstraat Rotterdam Crooswijk.jpg"/>
          <p:cNvPicPr>
            <a:picLocks noChangeAspect="1"/>
          </p:cNvPicPr>
          <p:nvPr/>
        </p:nvPicPr>
        <p:blipFill>
          <a:blip r:embed="rId2"/>
          <a:stretch>
            <a:fillRect/>
          </a:stretch>
        </p:blipFill>
        <p:spPr>
          <a:xfrm>
            <a:off x="928662" y="357166"/>
            <a:ext cx="7310932" cy="5495945"/>
          </a:xfrm>
          <a:prstGeom prst="rect">
            <a:avLst/>
          </a:prstGeom>
        </p:spPr>
      </p:pic>
      <p:sp>
        <p:nvSpPr>
          <p:cNvPr id="6" name="Tijdelijke aanduiding voor voettekst 5"/>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4985">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22</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17-Kerhoflaan-Rotterdam De Algemene begraafplaats Crooswijk.jpg"/>
          <p:cNvPicPr>
            <a:picLocks noChangeAspect="1"/>
          </p:cNvPicPr>
          <p:nvPr/>
        </p:nvPicPr>
        <p:blipFill>
          <a:blip r:embed="rId2"/>
          <a:stretch>
            <a:fillRect/>
          </a:stretch>
        </p:blipFill>
        <p:spPr>
          <a:xfrm>
            <a:off x="857250" y="876300"/>
            <a:ext cx="7429500" cy="5105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jdelijke aanduiding voor voettekst 5"/>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5047">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23</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10-Linker Rottekade.Rotterdam maakte Henri Berssenbrugge deze opname van een hofje.jpg"/>
          <p:cNvPicPr>
            <a:picLocks noChangeAspect="1"/>
          </p:cNvPicPr>
          <p:nvPr/>
        </p:nvPicPr>
        <p:blipFill>
          <a:blip r:embed="rId2"/>
          <a:stretch>
            <a:fillRect/>
          </a:stretch>
        </p:blipFill>
        <p:spPr>
          <a:xfrm>
            <a:off x="1357290" y="142852"/>
            <a:ext cx="6643734" cy="5816863"/>
          </a:xfrm>
          <a:prstGeom prst="rect">
            <a:avLst/>
          </a:prstGeom>
          <a:ln w="88900" cap="sq" cmpd="thickThin">
            <a:solidFill>
              <a:srgbClr val="000000"/>
            </a:solidFill>
            <a:prstDash val="solid"/>
            <a:miter lim="800000"/>
          </a:ln>
          <a:effectLst>
            <a:innerShdw blurRad="76200">
              <a:srgbClr val="000000"/>
            </a:innerShdw>
          </a:effectLst>
        </p:spPr>
      </p:pic>
      <p:sp>
        <p:nvSpPr>
          <p:cNvPr id="6" name="Tijdelijke aanduiding voor voettekst 5"/>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4843">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24</a:t>
            </a:fld>
            <a:endParaRPr lang="en-US"/>
          </a:p>
        </p:txBody>
      </p:sp>
      <p:pic>
        <p:nvPicPr>
          <p:cNvPr id="5" name="Afbeelding 4" descr="1909-Lombardstraat Op deze fraaie foto, die H. Berssenbrugge maakte, is nog een lantaarnopsteker en een zogenaamd pothuis te zien,.jpg"/>
          <p:cNvPicPr>
            <a:picLocks noChangeAspect="1"/>
          </p:cNvPicPr>
          <p:nvPr/>
        </p:nvPicPr>
        <p:blipFill>
          <a:blip r:embed="rId2"/>
          <a:stretch>
            <a:fillRect/>
          </a:stretch>
        </p:blipFill>
        <p:spPr>
          <a:xfrm>
            <a:off x="1000100" y="357166"/>
            <a:ext cx="7215238" cy="55127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jdelijke aanduiding voor datum 5"/>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7" name="Tijdelijke aanduiding voor voettekst 6"/>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5094">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25</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59-17-09- Nieuwe Boezemstraat. Rotterdam crooswijk.jpg"/>
          <p:cNvPicPr>
            <a:picLocks noChangeAspect="1"/>
          </p:cNvPicPr>
          <p:nvPr/>
        </p:nvPicPr>
        <p:blipFill>
          <a:blip r:embed="rId2"/>
          <a:stretch>
            <a:fillRect/>
          </a:stretch>
        </p:blipFill>
        <p:spPr>
          <a:xfrm>
            <a:off x="833437" y="823912"/>
            <a:ext cx="7477125" cy="5210175"/>
          </a:xfrm>
          <a:prstGeom prst="rect">
            <a:avLst/>
          </a:prstGeom>
          <a:ln w="88900" cap="sq" cmpd="thickThin">
            <a:solidFill>
              <a:srgbClr val="000000"/>
            </a:solidFill>
            <a:prstDash val="solid"/>
            <a:miter lim="800000"/>
          </a:ln>
          <a:effectLst>
            <a:innerShdw blurRad="76200">
              <a:srgbClr val="000000"/>
            </a:innerShdw>
          </a:effectLst>
        </p:spPr>
      </p:pic>
      <p:sp>
        <p:nvSpPr>
          <p:cNvPr id="6" name="Tijdelijke aanduiding voor voettekst 5"/>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smtClean="0"/>
          </a:p>
          <a:p>
            <a:endParaRPr lang="en-US" dirty="0"/>
          </a:p>
        </p:txBody>
      </p:sp>
    </p:spTree>
  </p:cSld>
  <p:clrMapOvr>
    <a:masterClrMapping/>
  </p:clrMapOvr>
  <p:transition spd="slow" advTm="5860">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26</a:t>
            </a:fld>
            <a:endParaRPr lang="en-US"/>
          </a:p>
        </p:txBody>
      </p:sp>
      <p:sp>
        <p:nvSpPr>
          <p:cNvPr id="4" name="Tijdelijke aanduiding voor datum 3"/>
          <p:cNvSpPr>
            <a:spLocks noGrp="1"/>
          </p:cNvSpPr>
          <p:nvPr>
            <p:ph type="dt" sz="half" idx="10"/>
          </p:nvPr>
        </p:nvSpPr>
        <p:spPr/>
        <p:txBody>
          <a:bodyPr/>
          <a:lstStyle/>
          <a:p>
            <a:endParaRPr lang="en-US" dirty="0"/>
          </a:p>
        </p:txBody>
      </p:sp>
      <p:pic>
        <p:nvPicPr>
          <p:cNvPr id="5" name="Afbeelding 4" descr="1914-Paradijslaan-Rotterdam Crooswijk De boerderij Het Paradijs.jpg"/>
          <p:cNvPicPr>
            <a:picLocks noChangeAspect="1"/>
          </p:cNvPicPr>
          <p:nvPr/>
        </p:nvPicPr>
        <p:blipFill>
          <a:blip r:embed="rId2"/>
          <a:stretch>
            <a:fillRect/>
          </a:stretch>
        </p:blipFill>
        <p:spPr>
          <a:xfrm>
            <a:off x="1000100" y="357166"/>
            <a:ext cx="7220788" cy="5536852"/>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
        <p:nvSpPr>
          <p:cNvPr id="8" name="Tijdelijke aanduiding voor voettekst 4"/>
          <p:cNvSpPr txBox="1">
            <a:spLocks/>
          </p:cNvSpPr>
          <p:nvPr/>
        </p:nvSpPr>
        <p:spPr bwMode="auto">
          <a:xfrm>
            <a:off x="214282" y="6629400"/>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bg1"/>
                </a:solidFill>
                <a:effectLst/>
                <a:uLnTx/>
                <a:uFillTx/>
                <a:latin typeface="Arial" charset="0"/>
                <a:ea typeface="+mn-ea"/>
                <a:cs typeface="+mn-cs"/>
              </a:rPr>
              <a:t>Rotterdam vervlogen jaren</a:t>
            </a:r>
            <a:endParaRPr kumimoji="0" lang="en-US" sz="1200" b="0" i="0" u="none" strike="noStrike" kern="1200" cap="none" spc="0" normalizeH="0" baseline="0" noProof="0" dirty="0" smtClean="0">
              <a:ln>
                <a:noFill/>
              </a:ln>
              <a:solidFill>
                <a:schemeClr val="bg1"/>
              </a:solidFill>
              <a:effectLst/>
              <a:uLnTx/>
              <a:uFillTx/>
              <a:latin typeface="Arial" charset="0"/>
              <a:ea typeface="+mn-ea"/>
              <a:cs typeface="+mn-cs"/>
            </a:endParaRPr>
          </a:p>
        </p:txBody>
      </p:sp>
    </p:spTree>
  </p:cSld>
  <p:clrMapOvr>
    <a:masterClrMapping/>
  </p:clrMapOvr>
  <p:transition spd="slow" advTm="3969">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27</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33-Pijperstraat-Sint-Barbara kerk kruising -Crooswijkseweg, Crooswijk.jpg"/>
          <p:cNvPicPr>
            <a:picLocks noChangeAspect="1"/>
          </p:cNvPicPr>
          <p:nvPr/>
        </p:nvPicPr>
        <p:blipFill>
          <a:blip r:embed="rId2"/>
          <a:stretch>
            <a:fillRect/>
          </a:stretch>
        </p:blipFill>
        <p:spPr>
          <a:xfrm>
            <a:off x="571472" y="428603"/>
            <a:ext cx="8001024" cy="5475605"/>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937">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28</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15-Pootstraat Rotterdam Abraham Hoogenboom, staand voor de auto, tijdens zijn diensttijd.jpg"/>
          <p:cNvPicPr>
            <a:picLocks noChangeAspect="1"/>
          </p:cNvPicPr>
          <p:nvPr/>
        </p:nvPicPr>
        <p:blipFill>
          <a:blip r:embed="rId2"/>
          <a:stretch>
            <a:fillRect/>
          </a:stretch>
        </p:blipFill>
        <p:spPr>
          <a:xfrm>
            <a:off x="1357290" y="285728"/>
            <a:ext cx="6286544" cy="5572164"/>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125">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29</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37-Rubroekstraat Kinderen poseren voor de fotograaf.jpg"/>
          <p:cNvPicPr>
            <a:picLocks noChangeAspect="1"/>
          </p:cNvPicPr>
          <p:nvPr/>
        </p:nvPicPr>
        <p:blipFill>
          <a:blip r:embed="rId2"/>
          <a:stretch>
            <a:fillRect/>
          </a:stretch>
        </p:blipFill>
        <p:spPr>
          <a:xfrm>
            <a:off x="1029004" y="285728"/>
            <a:ext cx="7085992" cy="5643602"/>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000">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a:t>
            </a:fld>
            <a:endParaRPr lang="en-US"/>
          </a:p>
        </p:txBody>
      </p:sp>
      <p:pic>
        <p:nvPicPr>
          <p:cNvPr id="4" name="Afbeelding 3" descr="1898-Alkemadeplein Rotterdam Noord Hoge burgerschool.jpg"/>
          <p:cNvPicPr>
            <a:picLocks noChangeAspect="1"/>
          </p:cNvPicPr>
          <p:nvPr/>
        </p:nvPicPr>
        <p:blipFill>
          <a:blip r:embed="rId2"/>
          <a:stretch>
            <a:fillRect/>
          </a:stretch>
        </p:blipFill>
        <p:spPr>
          <a:xfrm>
            <a:off x="1428728" y="0"/>
            <a:ext cx="6486071" cy="5929330"/>
          </a:xfrm>
          <a:prstGeom prst="rect">
            <a:avLst/>
          </a:prstGeom>
          <a:ln w="88900" cap="sq" cmpd="thickThin">
            <a:solidFill>
              <a:srgbClr val="000000"/>
            </a:solidFill>
            <a:prstDash val="solid"/>
            <a:miter lim="800000"/>
          </a:ln>
          <a:effectLst>
            <a:innerShdw blurRad="76200">
              <a:srgbClr val="000000"/>
            </a:innerShdw>
          </a:effectLst>
        </p:spPr>
      </p:pic>
      <p:sp>
        <p:nvSpPr>
          <p:cNvPr id="6" name="Tijdelijke aanduiding voor datum 5"/>
          <p:cNvSpPr>
            <a:spLocks noGrp="1"/>
          </p:cNvSpPr>
          <p:nvPr>
            <p:ph type="dt" sz="half" idx="10"/>
          </p:nvPr>
        </p:nvSpPr>
        <p:spPr/>
        <p:txBody>
          <a:bodyPr/>
          <a:lstStyle/>
          <a:p>
            <a:r>
              <a:rPr lang="nl-NL" dirty="0" smtClean="0"/>
              <a:t>zondag 23 juli 2023</a:t>
            </a:r>
            <a:endParaRPr lang="en-US" dirty="0" smtClean="0"/>
          </a:p>
          <a:p>
            <a:endParaRPr lang="en-US" dirty="0"/>
          </a:p>
        </p:txBody>
      </p:sp>
    </p:spTree>
  </p:cSld>
  <p:clrMapOvr>
    <a:masterClrMapping/>
  </p:clrMapOvr>
  <p:transition spd="slow" advTm="8485">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30</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14-Rusthoflaan Familie Roozenbeek op de Achterweg-Rotterdam.jpg"/>
          <p:cNvPicPr>
            <a:picLocks noChangeAspect="1"/>
          </p:cNvPicPr>
          <p:nvPr/>
        </p:nvPicPr>
        <p:blipFill>
          <a:blip r:embed="rId2"/>
          <a:stretch>
            <a:fillRect/>
          </a:stretch>
        </p:blipFill>
        <p:spPr>
          <a:xfrm>
            <a:off x="857224" y="285728"/>
            <a:ext cx="7215238" cy="5674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093">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31</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a:p>
        </p:txBody>
      </p:sp>
      <p:pic>
        <p:nvPicPr>
          <p:cNvPr id="5" name="Afbeelding 4" descr="1925-schuttersveld Pr.-Hendrik op bezoek mariniers Crooswijk Rotterdam.png"/>
          <p:cNvPicPr>
            <a:picLocks noChangeAspect="1"/>
          </p:cNvPicPr>
          <p:nvPr/>
        </p:nvPicPr>
        <p:blipFill>
          <a:blip r:embed="rId2"/>
          <a:stretch>
            <a:fillRect/>
          </a:stretch>
        </p:blipFill>
        <p:spPr>
          <a:xfrm>
            <a:off x="857224" y="642918"/>
            <a:ext cx="7374627" cy="5198657"/>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969">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32</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50-27-06-Slachtstraat Rotterdam met op de achtergrond de Vlietkade..jpg"/>
          <p:cNvPicPr>
            <a:picLocks noChangeAspect="1"/>
          </p:cNvPicPr>
          <p:nvPr/>
        </p:nvPicPr>
        <p:blipFill>
          <a:blip r:embed="rId2"/>
          <a:stretch>
            <a:fillRect/>
          </a:stretch>
        </p:blipFill>
        <p:spPr>
          <a:xfrm>
            <a:off x="1071538" y="142852"/>
            <a:ext cx="6886779" cy="5715040"/>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812">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33</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a:p>
        </p:txBody>
      </p:sp>
      <p:pic>
        <p:nvPicPr>
          <p:cNvPr id="5" name="Afbeelding 4" descr="1908-Spiegelnisserkade, vanuit het westen, op de voorgrond de Boezemsingel-Rotterdam.jpg"/>
          <p:cNvPicPr>
            <a:picLocks noChangeAspect="1"/>
          </p:cNvPicPr>
          <p:nvPr/>
        </p:nvPicPr>
        <p:blipFill>
          <a:blip r:embed="rId2"/>
          <a:stretch>
            <a:fillRect/>
          </a:stretch>
        </p:blipFill>
        <p:spPr>
          <a:xfrm>
            <a:off x="500034" y="500042"/>
            <a:ext cx="8229033" cy="53578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250">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34</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12-Tamboerstraat Leerlingen van de afdeling timmeren van de Ambachtsschool achter de werkbanken van het praktijklokaal van de klas, (GA)..jpg"/>
          <p:cNvPicPr>
            <a:picLocks noChangeAspect="1"/>
          </p:cNvPicPr>
          <p:nvPr/>
        </p:nvPicPr>
        <p:blipFill>
          <a:blip r:embed="rId2"/>
          <a:stretch>
            <a:fillRect/>
          </a:stretch>
        </p:blipFill>
        <p:spPr>
          <a:xfrm>
            <a:off x="1285852" y="142852"/>
            <a:ext cx="6643734" cy="5863481"/>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907">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35</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23-2e Reserve Boezemstraat, uit de Wandeloordstraat, uit het zuidoosten-Rotterdam Crooswijk.jpg"/>
          <p:cNvPicPr>
            <a:picLocks noChangeAspect="1"/>
          </p:cNvPicPr>
          <p:nvPr/>
        </p:nvPicPr>
        <p:blipFill>
          <a:blip r:embed="rId2"/>
          <a:stretch>
            <a:fillRect/>
          </a:stretch>
        </p:blipFill>
        <p:spPr>
          <a:xfrm>
            <a:off x="928662" y="357167"/>
            <a:ext cx="7258050"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328">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36</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10-Vaandrigstraat bouw school-Rotterdam.jpg"/>
          <p:cNvPicPr>
            <a:picLocks noChangeAspect="1"/>
          </p:cNvPicPr>
          <p:nvPr/>
        </p:nvPicPr>
        <p:blipFill>
          <a:blip r:embed="rId2"/>
          <a:stretch>
            <a:fillRect/>
          </a:stretch>
        </p:blipFill>
        <p:spPr>
          <a:xfrm>
            <a:off x="785786" y="428604"/>
            <a:ext cx="7358114" cy="5383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875">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37</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51- Van der Werffstraat Rotterdam In de zomer was de ergste textielschaarste voorbij en droegen de meisjes, die het clubhuis van De Zeemeeuw.jpg"/>
          <p:cNvPicPr>
            <a:picLocks noChangeAspect="1"/>
          </p:cNvPicPr>
          <p:nvPr/>
        </p:nvPicPr>
        <p:blipFill>
          <a:blip r:embed="rId2"/>
          <a:stretch>
            <a:fillRect/>
          </a:stretch>
        </p:blipFill>
        <p:spPr>
          <a:xfrm>
            <a:off x="1214414" y="357166"/>
            <a:ext cx="6643734" cy="5604287"/>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547">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38</a:t>
            </a:fld>
            <a:endParaRPr lang="en-US"/>
          </a:p>
        </p:txBody>
      </p:sp>
      <p:sp>
        <p:nvSpPr>
          <p:cNvPr id="4" name="Tijdelijke aanduiding voor datum 3"/>
          <p:cNvSpPr>
            <a:spLocks noGrp="1"/>
          </p:cNvSpPr>
          <p:nvPr>
            <p:ph type="dt" sz="half" idx="10"/>
          </p:nvPr>
        </p:nvSpPr>
        <p:spPr>
          <a:xfrm>
            <a:off x="214282" y="6286520"/>
            <a:ext cx="2133600" cy="231775"/>
          </a:xfrm>
        </p:spPr>
        <p:txBody>
          <a:bodyPr/>
          <a:lstStyle/>
          <a:p>
            <a:r>
              <a:rPr lang="nl-NL" dirty="0" smtClean="0"/>
              <a:t>zondag 23 juli 2023</a:t>
            </a:r>
            <a:endParaRPr lang="en-US" dirty="0" smtClean="0"/>
          </a:p>
          <a:p>
            <a:endParaRPr lang="en-US" dirty="0"/>
          </a:p>
        </p:txBody>
      </p:sp>
      <p:pic>
        <p:nvPicPr>
          <p:cNvPr id="5" name="Afbeelding 4" descr="1925-Van Galenstraat goudserijweg-Crooswijk.jpg"/>
          <p:cNvPicPr>
            <a:picLocks noChangeAspect="1"/>
          </p:cNvPicPr>
          <p:nvPr/>
        </p:nvPicPr>
        <p:blipFill>
          <a:blip r:embed="rId2"/>
          <a:stretch>
            <a:fillRect/>
          </a:stretch>
        </p:blipFill>
        <p:spPr>
          <a:xfrm>
            <a:off x="357158" y="285728"/>
            <a:ext cx="4227831" cy="5500726"/>
          </a:xfrm>
          <a:prstGeom prst="rect">
            <a:avLst/>
          </a:prstGeom>
          <a:ln w="88900" cap="sq" cmpd="thickThin">
            <a:solidFill>
              <a:srgbClr val="000000"/>
            </a:solidFill>
            <a:prstDash val="solid"/>
            <a:miter lim="800000"/>
          </a:ln>
          <a:effectLst>
            <a:innerShdw blurRad="76200">
              <a:srgbClr val="000000"/>
            </a:innerShdw>
          </a:effectLst>
        </p:spPr>
      </p:pic>
      <p:pic>
        <p:nvPicPr>
          <p:cNvPr id="6" name="Afbeelding 5" descr="1909-Lombardstraat Op deze fraaie foto, die H. Berssenbrugge maakte, is nog een lantaarnopsteker en een zogenaamd pothuis te zien,.jpg"/>
          <p:cNvPicPr>
            <a:picLocks noChangeAspect="1"/>
          </p:cNvPicPr>
          <p:nvPr/>
        </p:nvPicPr>
        <p:blipFill>
          <a:blip r:embed="rId3"/>
          <a:stretch>
            <a:fillRect/>
          </a:stretch>
        </p:blipFill>
        <p:spPr>
          <a:xfrm>
            <a:off x="5357818" y="357166"/>
            <a:ext cx="3331927" cy="5429288"/>
          </a:xfrm>
          <a:prstGeom prst="rect">
            <a:avLst/>
          </a:prstGeom>
        </p:spPr>
      </p:pic>
      <p:sp>
        <p:nvSpPr>
          <p:cNvPr id="8"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360">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39</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46-Van Meekerenstraat-Rotterdam Crooswijk -2.jpg"/>
          <p:cNvPicPr>
            <a:picLocks noChangeAspect="1"/>
          </p:cNvPicPr>
          <p:nvPr/>
        </p:nvPicPr>
        <p:blipFill>
          <a:blip r:embed="rId2"/>
          <a:stretch>
            <a:fillRect/>
          </a:stretch>
        </p:blipFill>
        <p:spPr>
          <a:xfrm>
            <a:off x="1000100" y="357166"/>
            <a:ext cx="6829452" cy="5498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047">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4</a:t>
            </a:fld>
            <a:endParaRPr lang="en-US"/>
          </a:p>
        </p:txBody>
      </p:sp>
      <p:pic>
        <p:nvPicPr>
          <p:cNvPr id="4" name="Afbeelding 3" descr="1932-13-05-Barakkenbrug Gezicht op de Boezem uit het zuidoosten-Rotterdam.jpg"/>
          <p:cNvPicPr>
            <a:picLocks noChangeAspect="1"/>
          </p:cNvPicPr>
          <p:nvPr/>
        </p:nvPicPr>
        <p:blipFill>
          <a:blip r:embed="rId2"/>
          <a:stretch>
            <a:fillRect/>
          </a:stretch>
        </p:blipFill>
        <p:spPr>
          <a:xfrm>
            <a:off x="842962" y="614363"/>
            <a:ext cx="7458075" cy="5386406"/>
          </a:xfrm>
          <a:prstGeom prst="rect">
            <a:avLst/>
          </a:prstGeom>
          <a:ln w="88900" cap="sq" cmpd="thickThin">
            <a:solidFill>
              <a:srgbClr val="000000"/>
            </a:solidFill>
            <a:prstDash val="solid"/>
            <a:miter lim="800000"/>
          </a:ln>
          <a:effectLst>
            <a:innerShdw blurRad="76200">
              <a:srgbClr val="000000"/>
            </a:innerShdw>
          </a:effectLst>
        </p:spPr>
      </p:pic>
      <p:sp>
        <p:nvSpPr>
          <p:cNvPr id="5" name="Tijdelijke aanduiding voor datum 4"/>
          <p:cNvSpPr>
            <a:spLocks noGrp="1"/>
          </p:cNvSpPr>
          <p:nvPr>
            <p:ph type="dt" sz="half" idx="10"/>
          </p:nvPr>
        </p:nvSpPr>
        <p:spPr>
          <a:xfrm>
            <a:off x="214282" y="6215082"/>
            <a:ext cx="2133600" cy="231775"/>
          </a:xfrm>
        </p:spPr>
        <p:txBody>
          <a:bodyPr/>
          <a:lstStyle/>
          <a:p>
            <a:r>
              <a:rPr lang="nl-NL" dirty="0" smtClean="0"/>
              <a:t>zondag 23 juli 2023</a:t>
            </a:r>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5047">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40</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28-Veemarktstraat.jpg"/>
          <p:cNvPicPr>
            <a:picLocks noChangeAspect="1"/>
          </p:cNvPicPr>
          <p:nvPr/>
        </p:nvPicPr>
        <p:blipFill>
          <a:blip r:embed="rId2"/>
          <a:stretch>
            <a:fillRect/>
          </a:stretch>
        </p:blipFill>
        <p:spPr>
          <a:xfrm>
            <a:off x="1714480" y="285729"/>
            <a:ext cx="5429288" cy="5572164"/>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859">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41</a:t>
            </a:fld>
            <a:endParaRPr lang="en-US"/>
          </a:p>
        </p:txBody>
      </p:sp>
      <p:sp>
        <p:nvSpPr>
          <p:cNvPr id="4" name="Tijdelijke aanduiding voor datum 3"/>
          <p:cNvSpPr>
            <a:spLocks noGrp="1"/>
          </p:cNvSpPr>
          <p:nvPr>
            <p:ph type="dt" sz="half" idx="10"/>
          </p:nvPr>
        </p:nvSpPr>
        <p:spPr/>
        <p:txBody>
          <a:bodyPr/>
          <a:lstStyle/>
          <a:p>
            <a:r>
              <a:rPr lang="nl-NL" dirty="0" smtClean="0"/>
              <a:t>zondag 23 juli 2023</a:t>
            </a:r>
            <a:endParaRPr lang="en-US" dirty="0" smtClean="0"/>
          </a:p>
          <a:p>
            <a:endParaRPr lang="en-US" dirty="0"/>
          </a:p>
        </p:txBody>
      </p:sp>
      <p:pic>
        <p:nvPicPr>
          <p:cNvPr id="5" name="Afbeelding 4" descr="1924-Veemarkt Rotterdam Crooswijk Op 24 augustus ten gevolge van een zware regenval, ontstaat een overstroming en verstopping van de riolen-2.jpg"/>
          <p:cNvPicPr>
            <a:picLocks noChangeAspect="1"/>
          </p:cNvPicPr>
          <p:nvPr/>
        </p:nvPicPr>
        <p:blipFill>
          <a:blip r:embed="rId2"/>
          <a:stretch>
            <a:fillRect/>
          </a:stretch>
        </p:blipFill>
        <p:spPr>
          <a:xfrm>
            <a:off x="1285852" y="428604"/>
            <a:ext cx="6604108" cy="5525006"/>
          </a:xfrm>
          <a:prstGeom prst="rect">
            <a:avLst/>
          </a:prstGeom>
          <a:ln w="88900" cap="sq" cmpd="thickThin">
            <a:solidFill>
              <a:srgbClr val="000000"/>
            </a:solidFill>
            <a:prstDash val="solid"/>
            <a:miter lim="800000"/>
          </a:ln>
          <a:effectLst>
            <a:innerShdw blurRad="76200">
              <a:srgbClr val="000000"/>
            </a:innerShdw>
          </a:effectLst>
        </p:spPr>
      </p:pic>
      <p:sp>
        <p:nvSpPr>
          <p:cNvPr id="7"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422">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3" name="Tijdelijke aanduiding voor dianummer 2"/>
          <p:cNvSpPr>
            <a:spLocks noGrp="1"/>
          </p:cNvSpPr>
          <p:nvPr>
            <p:ph type="sldNum" sz="quarter" idx="12"/>
          </p:nvPr>
        </p:nvSpPr>
        <p:spPr/>
        <p:txBody>
          <a:bodyPr/>
          <a:lstStyle/>
          <a:p>
            <a:fld id="{432F5300-B6CA-4FFD-BAEC-676000B2DAFA}" type="slidenum">
              <a:rPr lang="en-US" smtClean="0"/>
              <a:pPr/>
              <a:t>42</a:t>
            </a:fld>
            <a:endParaRPr lang="en-US"/>
          </a:p>
        </p:txBody>
      </p:sp>
      <p:pic>
        <p:nvPicPr>
          <p:cNvPr id="4" name="Afbeelding 3" descr="1908-Veemarkt Rotterdam Een groep kinderen onder een paraplu achter de poffertjeskraam en Veemarktstraat, tijdens de Rotterdamse Kermis..jpg"/>
          <p:cNvPicPr>
            <a:picLocks noChangeAspect="1"/>
          </p:cNvPicPr>
          <p:nvPr/>
        </p:nvPicPr>
        <p:blipFill>
          <a:blip r:embed="rId2"/>
          <a:stretch>
            <a:fillRect/>
          </a:stretch>
        </p:blipFill>
        <p:spPr>
          <a:xfrm>
            <a:off x="828675" y="528637"/>
            <a:ext cx="7486650" cy="5400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6078">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3" name="Tijdelijke aanduiding voor dianummer 2"/>
          <p:cNvSpPr>
            <a:spLocks noGrp="1"/>
          </p:cNvSpPr>
          <p:nvPr>
            <p:ph type="sldNum" sz="quarter" idx="12"/>
          </p:nvPr>
        </p:nvSpPr>
        <p:spPr/>
        <p:txBody>
          <a:bodyPr/>
          <a:lstStyle/>
          <a:p>
            <a:fld id="{432F5300-B6CA-4FFD-BAEC-676000B2DAFA}" type="slidenum">
              <a:rPr lang="en-US" smtClean="0"/>
              <a:pPr/>
              <a:t>43</a:t>
            </a:fld>
            <a:endParaRPr lang="en-US"/>
          </a:p>
        </p:txBody>
      </p:sp>
      <p:pic>
        <p:nvPicPr>
          <p:cNvPr id="4" name="Afbeelding 3" descr="1869-veemarkt Rotterdam toen verhuisde van het Hofplein naar een nieuw ruim terrein nabij de pas aangelegde Boezemsingel.jpg"/>
          <p:cNvPicPr>
            <a:picLocks noChangeAspect="1"/>
          </p:cNvPicPr>
          <p:nvPr/>
        </p:nvPicPr>
        <p:blipFill>
          <a:blip r:embed="rId2"/>
          <a:stretch>
            <a:fillRect/>
          </a:stretch>
        </p:blipFill>
        <p:spPr>
          <a:xfrm>
            <a:off x="2071670" y="214290"/>
            <a:ext cx="5143536" cy="5644580"/>
          </a:xfrm>
          <a:prstGeom prst="rect">
            <a:avLst/>
          </a:prstGeom>
          <a:ln w="88900" cap="sq" cmpd="thickThin">
            <a:solidFill>
              <a:srgbClr val="000000"/>
            </a:solidFill>
            <a:prstDash val="solid"/>
            <a:miter lim="800000"/>
          </a:ln>
          <a:effectLst>
            <a:innerShdw blurRad="76200">
              <a:srgbClr val="000000"/>
            </a:innerShdw>
          </a:effectLst>
        </p:spPr>
      </p:pic>
      <p:sp>
        <p:nvSpPr>
          <p:cNvPr id="6"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3579">
    <p:plu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3" name="Tijdelijke aanduiding voor dianummer 2"/>
          <p:cNvSpPr>
            <a:spLocks noGrp="1"/>
          </p:cNvSpPr>
          <p:nvPr>
            <p:ph type="sldNum" sz="quarter" idx="12"/>
          </p:nvPr>
        </p:nvSpPr>
        <p:spPr/>
        <p:txBody>
          <a:bodyPr/>
          <a:lstStyle/>
          <a:p>
            <a:fld id="{432F5300-B6CA-4FFD-BAEC-676000B2DAFA}" type="slidenum">
              <a:rPr lang="en-US" smtClean="0"/>
              <a:pPr/>
              <a:t>44</a:t>
            </a:fld>
            <a:endParaRPr lang="en-US"/>
          </a:p>
        </p:txBody>
      </p:sp>
      <p:pic>
        <p:nvPicPr>
          <p:cNvPr id="4" name="Afbeelding 3" descr="1908-Veilingweg en rotte-Rotterdam.jpg"/>
          <p:cNvPicPr>
            <a:picLocks noChangeAspect="1"/>
          </p:cNvPicPr>
          <p:nvPr/>
        </p:nvPicPr>
        <p:blipFill>
          <a:blip r:embed="rId2"/>
          <a:stretch>
            <a:fillRect/>
          </a:stretch>
        </p:blipFill>
        <p:spPr>
          <a:xfrm>
            <a:off x="857224" y="285728"/>
            <a:ext cx="7545776" cy="5502845"/>
          </a:xfrm>
          <a:prstGeom prst="rect">
            <a:avLst/>
          </a:prstGeom>
          <a:ln w="88900" cap="sq" cmpd="thickThin">
            <a:solidFill>
              <a:srgbClr val="000000"/>
            </a:solidFill>
            <a:prstDash val="solid"/>
            <a:miter lim="800000"/>
          </a:ln>
          <a:effectLst>
            <a:innerShdw blurRad="76200">
              <a:srgbClr val="000000"/>
            </a:innerShdw>
          </a:effectLst>
        </p:spPr>
      </p:pic>
      <p:sp>
        <p:nvSpPr>
          <p:cNvPr id="6"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4828">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3" name="Tijdelijke aanduiding voor dianummer 2"/>
          <p:cNvSpPr>
            <a:spLocks noGrp="1"/>
          </p:cNvSpPr>
          <p:nvPr>
            <p:ph type="sldNum" sz="quarter" idx="12"/>
          </p:nvPr>
        </p:nvSpPr>
        <p:spPr/>
        <p:txBody>
          <a:bodyPr/>
          <a:lstStyle/>
          <a:p>
            <a:fld id="{432F5300-B6CA-4FFD-BAEC-676000B2DAFA}" type="slidenum">
              <a:rPr lang="en-US" smtClean="0"/>
              <a:pPr/>
              <a:t>45</a:t>
            </a:fld>
            <a:endParaRPr lang="en-US"/>
          </a:p>
        </p:txBody>
      </p:sp>
      <p:pic>
        <p:nvPicPr>
          <p:cNvPr id="4" name="Afbeelding 3" descr="1918-1922-Wandeloordstraat, Rotterdam Het gebouw van de Wandeloordstreet Architects De Roos en Overeijnder Rotterdam, inuit het zuiden.jpg"/>
          <p:cNvPicPr>
            <a:picLocks noChangeAspect="1"/>
          </p:cNvPicPr>
          <p:nvPr/>
        </p:nvPicPr>
        <p:blipFill>
          <a:blip r:embed="rId2"/>
          <a:stretch>
            <a:fillRect/>
          </a:stretch>
        </p:blipFill>
        <p:spPr>
          <a:xfrm>
            <a:off x="285720" y="500042"/>
            <a:ext cx="8647438" cy="395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jdelijke aanduiding voor voettekst 4"/>
          <p:cNvSpPr>
            <a:spLocks noGrp="1"/>
          </p:cNvSpPr>
          <p:nvPr>
            <p:ph type="ftr" sz="quarter" idx="11"/>
          </p:nvPr>
        </p:nvSpPr>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266">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3" name="Tijdelijke aanduiding voor dianummer 2"/>
          <p:cNvSpPr>
            <a:spLocks noGrp="1"/>
          </p:cNvSpPr>
          <p:nvPr>
            <p:ph type="sldNum" sz="quarter" idx="12"/>
          </p:nvPr>
        </p:nvSpPr>
        <p:spPr/>
        <p:txBody>
          <a:bodyPr/>
          <a:lstStyle/>
          <a:p>
            <a:fld id="{432F5300-B6CA-4FFD-BAEC-676000B2DAFA}" type="slidenum">
              <a:rPr lang="en-US" smtClean="0"/>
              <a:pPr/>
              <a:t>46</a:t>
            </a:fld>
            <a:endParaRPr lang="en-US"/>
          </a:p>
        </p:txBody>
      </p:sp>
      <p:pic>
        <p:nvPicPr>
          <p:cNvPr id="4" name="Afbeelding 3" descr="1928-Warmoeziersstraat-Vrouwen doen de was  van voor de oorlog.jpg"/>
          <p:cNvPicPr>
            <a:picLocks noChangeAspect="1"/>
          </p:cNvPicPr>
          <p:nvPr/>
        </p:nvPicPr>
        <p:blipFill>
          <a:blip r:embed="rId2"/>
          <a:stretch>
            <a:fillRect/>
          </a:stretch>
        </p:blipFill>
        <p:spPr>
          <a:xfrm>
            <a:off x="642910" y="281866"/>
            <a:ext cx="7929618" cy="5631254"/>
          </a:xfrm>
          <a:prstGeom prst="rect">
            <a:avLst/>
          </a:prstGeom>
          <a:ln w="88900" cap="sq" cmpd="thickThin">
            <a:solidFill>
              <a:srgbClr val="000000"/>
            </a:solidFill>
            <a:prstDash val="solid"/>
            <a:miter lim="800000"/>
          </a:ln>
          <a:effectLst>
            <a:innerShdw blurRad="76200">
              <a:srgbClr val="000000"/>
            </a:innerShdw>
          </a:effectLst>
        </p:spPr>
      </p:pic>
      <p:sp>
        <p:nvSpPr>
          <p:cNvPr id="5" name="Tijdelijke aanduiding voor voettekst 4"/>
          <p:cNvSpPr>
            <a:spLocks noGrp="1"/>
          </p:cNvSpPr>
          <p:nvPr>
            <p:ph type="ftr" sz="quarter" idx="11"/>
          </p:nvPr>
        </p:nvSpPr>
        <p:spPr>
          <a:xfrm>
            <a:off x="214282" y="6629400"/>
            <a:ext cx="5867400" cy="228600"/>
          </a:xfrm>
        </p:spPr>
        <p:txBody>
          <a:bodyPr/>
          <a:lstStyle/>
          <a:p>
            <a:r>
              <a:rPr lang="en-US" dirty="0" smtClean="0"/>
              <a:t>Rotterdam </a:t>
            </a:r>
            <a:r>
              <a:rPr lang="en-US" dirty="0" err="1" smtClean="0"/>
              <a:t>vervlogen</a:t>
            </a:r>
            <a:r>
              <a:rPr lang="en-US" dirty="0" smtClean="0"/>
              <a:t> </a:t>
            </a:r>
            <a:r>
              <a:rPr lang="en-US" dirty="0" err="1" smtClean="0"/>
              <a:t>jaren</a:t>
            </a:r>
            <a:endParaRPr lang="en-US" dirty="0"/>
          </a:p>
        </p:txBody>
      </p:sp>
    </p:spTree>
  </p:cSld>
  <p:clrMapOvr>
    <a:masterClrMapping/>
  </p:clrMapOvr>
  <p:transition spd="slow" advTm="5125">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5</a:t>
            </a:fld>
            <a:endParaRPr lang="en-US"/>
          </a:p>
        </p:txBody>
      </p:sp>
      <p:pic>
        <p:nvPicPr>
          <p:cNvPr id="4" name="Afbeelding 3" descr="1902-Boezem met Watermolen Rotterdam Crooswijk.jpg"/>
          <p:cNvPicPr>
            <a:picLocks noChangeAspect="1"/>
          </p:cNvPicPr>
          <p:nvPr/>
        </p:nvPicPr>
        <p:blipFill>
          <a:blip r:embed="rId2"/>
          <a:stretch>
            <a:fillRect/>
          </a:stretch>
        </p:blipFill>
        <p:spPr>
          <a:xfrm>
            <a:off x="571472" y="0"/>
            <a:ext cx="7929618" cy="5989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4812">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6</a:t>
            </a:fld>
            <a:endParaRPr lang="en-US"/>
          </a:p>
        </p:txBody>
      </p:sp>
      <p:pic>
        <p:nvPicPr>
          <p:cNvPr id="4" name="Afbeelding 3" descr="1903-Boezembrug-Rotterdam Crooswijk  vanaf de hoek van de Vredenoordkade en de Goudse Rijweg.jpg"/>
          <p:cNvPicPr>
            <a:picLocks noChangeAspect="1"/>
          </p:cNvPicPr>
          <p:nvPr/>
        </p:nvPicPr>
        <p:blipFill>
          <a:blip r:embed="rId2"/>
          <a:stretch>
            <a:fillRect/>
          </a:stretch>
        </p:blipFill>
        <p:spPr>
          <a:xfrm>
            <a:off x="571472" y="785794"/>
            <a:ext cx="8108973" cy="48243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4594">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7</a:t>
            </a:fld>
            <a:endParaRPr lang="en-US"/>
          </a:p>
        </p:txBody>
      </p:sp>
      <p:pic>
        <p:nvPicPr>
          <p:cNvPr id="4" name="Afbeelding 3" descr="1930-Boezemdwarsstraat-Rotterdam Leerlingen van de School voor Vrouwenarbeid  bekwamen zich in het vak 'nuttige handwerken' (GA)..jpg"/>
          <p:cNvPicPr>
            <a:picLocks noChangeAspect="1"/>
          </p:cNvPicPr>
          <p:nvPr/>
        </p:nvPicPr>
        <p:blipFill>
          <a:blip r:embed="rId2"/>
          <a:stretch>
            <a:fillRect/>
          </a:stretch>
        </p:blipFill>
        <p:spPr>
          <a:xfrm>
            <a:off x="928662" y="142852"/>
            <a:ext cx="6929486" cy="5802445"/>
          </a:xfrm>
          <a:prstGeom prst="rect">
            <a:avLst/>
          </a:prstGeom>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6515">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8</a:t>
            </a:fld>
            <a:endParaRPr lang="en-US"/>
          </a:p>
        </p:txBody>
      </p:sp>
      <p:pic>
        <p:nvPicPr>
          <p:cNvPr id="4" name="Afbeelding 3" descr="1920-Boezemkade Gezicht op de Boezem, op de achtergrond de Koninginnekerk..jpg"/>
          <p:cNvPicPr>
            <a:picLocks noChangeAspect="1"/>
          </p:cNvPicPr>
          <p:nvPr/>
        </p:nvPicPr>
        <p:blipFill>
          <a:blip r:embed="rId2"/>
          <a:stretch>
            <a:fillRect/>
          </a:stretch>
        </p:blipFill>
        <p:spPr>
          <a:xfrm>
            <a:off x="342870" y="571500"/>
            <a:ext cx="8458228" cy="5286392"/>
          </a:xfrm>
          <a:prstGeom prst="rect">
            <a:avLst/>
          </a:prstGeom>
          <a:ln w="88900" cap="sq" cmpd="thickThin">
            <a:solidFill>
              <a:srgbClr val="000000"/>
            </a:solidFill>
            <a:prstDash val="solid"/>
            <a:miter lim="800000"/>
          </a:ln>
          <a:effectLst>
            <a:innerShdw blurRad="76200">
              <a:srgbClr val="000000"/>
            </a:innerShdw>
          </a:effectLst>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3890">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32F5300-B6CA-4FFD-BAEC-676000B2DAFA}" type="slidenum">
              <a:rPr lang="en-US" smtClean="0"/>
              <a:pPr/>
              <a:t>9</a:t>
            </a:fld>
            <a:endParaRPr lang="en-US"/>
          </a:p>
        </p:txBody>
      </p:sp>
      <p:pic>
        <p:nvPicPr>
          <p:cNvPr id="4" name="Afbeelding 3" descr="1919-Boezemlaan Het overblijfsel van een der Boezemmolens uit het zuiden..jpg"/>
          <p:cNvPicPr>
            <a:picLocks noChangeAspect="1"/>
          </p:cNvPicPr>
          <p:nvPr/>
        </p:nvPicPr>
        <p:blipFill>
          <a:blip r:embed="rId2"/>
          <a:stretch>
            <a:fillRect/>
          </a:stretch>
        </p:blipFill>
        <p:spPr>
          <a:xfrm>
            <a:off x="1000100" y="357166"/>
            <a:ext cx="7000924" cy="5558786"/>
          </a:xfrm>
          <a:prstGeom prst="rect">
            <a:avLst/>
          </a:prstGeom>
        </p:spPr>
      </p:pic>
      <p:sp>
        <p:nvSpPr>
          <p:cNvPr id="5" name="Tijdelijke aanduiding voor datum 4"/>
          <p:cNvSpPr>
            <a:spLocks noGrp="1"/>
          </p:cNvSpPr>
          <p:nvPr>
            <p:ph type="dt" sz="half" idx="10"/>
          </p:nvPr>
        </p:nvSpPr>
        <p:spPr/>
        <p:txBody>
          <a:bodyPr/>
          <a:lstStyle/>
          <a:p>
            <a:r>
              <a:rPr lang="nl-NL" dirty="0" smtClean="0"/>
              <a:t>zondag 23 juli 2023</a:t>
            </a:r>
            <a:endParaRPr lang="en-US" dirty="0" smtClean="0"/>
          </a:p>
          <a:p>
            <a:endParaRPr lang="en-US" dirty="0"/>
          </a:p>
        </p:txBody>
      </p:sp>
      <p:sp>
        <p:nvSpPr>
          <p:cNvPr id="6" name="Tijdelijke aanduiding voor voettekst 5"/>
          <p:cNvSpPr>
            <a:spLocks noGrp="1"/>
          </p:cNvSpPr>
          <p:nvPr>
            <p:ph type="ftr" sz="quarter" idx="11"/>
          </p:nvPr>
        </p:nvSpPr>
        <p:spPr/>
        <p:txBody>
          <a:bodyPr/>
          <a:lstStyle/>
          <a:p>
            <a:endParaRPr lang="en-US"/>
          </a:p>
        </p:txBody>
      </p:sp>
    </p:spTree>
  </p:cSld>
  <p:clrMapOvr>
    <a:masterClrMapping/>
  </p:clrMapOvr>
  <p:transition spd="slow" advTm="5141">
    <p:plus/>
  </p:transition>
  <p:timing>
    <p:tnLst>
      <p:par>
        <p:cTn id="1" dur="indefinite" restart="never" nodeType="tmRoot"/>
      </p:par>
    </p:tnLst>
  </p:timing>
</p:sld>
</file>

<file path=ppt/theme/theme1.xml><?xml version="1.0" encoding="utf-8"?>
<a:theme xmlns:a="http://schemas.openxmlformats.org/drawingml/2006/main" name="WeepingWillowintheFog">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hem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h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WeepingWillowintheFog</Template>
  <TotalTime>122</TotalTime>
  <Words>301</Words>
  <Application>Microsoft Office PowerPoint</Application>
  <PresentationFormat>Diavoorstelling (4:3)</PresentationFormat>
  <Paragraphs>119</Paragraphs>
  <Slides>46</Slides>
  <Notes>1</Notes>
  <HiddenSlides>1</HiddenSlides>
  <MMClips>1</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46</vt:i4>
      </vt:variant>
    </vt:vector>
  </HeadingPairs>
  <TitlesOfParts>
    <vt:vector size="48" baseType="lpstr">
      <vt:lpstr>Arial</vt:lpstr>
      <vt:lpstr>WeepingWillowintheFog</vt:lpstr>
      <vt:lpstr>Rotterdam vervlogen jaren</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Rotterdam vervlogen jaren</dc:title>
  <dc:creator>Marinus Huisman</dc:creator>
  <cp:lastModifiedBy>Marinus Huisman</cp:lastModifiedBy>
  <cp:revision>14</cp:revision>
  <dcterms:created xsi:type="dcterms:W3CDTF">2023-07-23T11:31:32Z</dcterms:created>
  <dcterms:modified xsi:type="dcterms:W3CDTF">2023-07-23T13:33:41Z</dcterms:modified>
</cp:coreProperties>
</file>